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8" r:id="rId2"/>
    <p:sldId id="274" r:id="rId3"/>
    <p:sldId id="276" r:id="rId4"/>
    <p:sldId id="282" r:id="rId5"/>
    <p:sldId id="277" r:id="rId6"/>
    <p:sldId id="278" r:id="rId7"/>
    <p:sldId id="279" r:id="rId8"/>
    <p:sldId id="280" r:id="rId9"/>
    <p:sldId id="281" r:id="rId10"/>
    <p:sldId id="275" r:id="rId11"/>
    <p:sldId id="283" r:id="rId12"/>
    <p:sldId id="297" r:id="rId13"/>
    <p:sldId id="298" r:id="rId14"/>
    <p:sldId id="300" r:id="rId15"/>
    <p:sldId id="299" r:id="rId16"/>
    <p:sldId id="288" r:id="rId17"/>
    <p:sldId id="293" r:id="rId18"/>
    <p:sldId id="295" r:id="rId19"/>
    <p:sldId id="264" r:id="rId20"/>
    <p:sldId id="265" r:id="rId21"/>
    <p:sldId id="291" r:id="rId22"/>
    <p:sldId id="292" r:id="rId23"/>
    <p:sldId id="296" r:id="rId24"/>
    <p:sldId id="294" r:id="rId2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20">
          <p15:clr>
            <a:srgbClr val="A4A3A4"/>
          </p15:clr>
        </p15:guide>
        <p15:guide id="2" pos="288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424242"/>
    <a:srgbClr val="0148A4"/>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9428" autoAdjust="0"/>
  </p:normalViewPr>
  <p:slideViewPr>
    <p:cSldViewPr snapToGrid="0" snapToObjects="1">
      <p:cViewPr varScale="1">
        <p:scale>
          <a:sx n="115" d="100"/>
          <a:sy n="115" d="100"/>
        </p:scale>
        <p:origin x="1476" y="108"/>
      </p:cViewPr>
      <p:guideLst>
        <p:guide orient="horz" pos="2120"/>
        <p:guide pos="2882"/>
      </p:guideLst>
    </p:cSldViewPr>
  </p:slideViewPr>
  <p:notesTextViewPr>
    <p:cViewPr>
      <p:scale>
        <a:sx n="100" d="100"/>
        <a:sy n="100" d="100"/>
      </p:scale>
      <p:origin x="0" y="0"/>
    </p:cViewPr>
  </p:notesTextViewPr>
  <p:sorterViewPr>
    <p:cViewPr>
      <p:scale>
        <a:sx n="185" d="100"/>
        <a:sy n="18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pic>
        <p:nvPicPr>
          <p:cNvPr id="10" name="Picture 9"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4" name="Picture Placeholder 13"/>
          <p:cNvSpPr>
            <a:spLocks noGrp="1"/>
          </p:cNvSpPr>
          <p:nvPr>
            <p:ph type="pic" sz="quarter" idx="12"/>
          </p:nvPr>
        </p:nvSpPr>
        <p:spPr>
          <a:xfrm>
            <a:off x="4587875" y="0"/>
            <a:ext cx="4556125" cy="6858000"/>
          </a:xfr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707136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71859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699088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lnSpc>
                <a:spcPct val="90000"/>
              </a:lnSpc>
              <a:defRPr/>
            </a:lvl1pPr>
            <a:lvl2pPr marL="742950" indent="-285750">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85837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itle and Two Content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Content Placeholder 2"/>
          <p:cNvSpPr>
            <a:spLocks noGrp="1"/>
          </p:cNvSpPr>
          <p:nvPr>
            <p:ph sz="half" idx="1"/>
          </p:nvPr>
        </p:nvSpPr>
        <p:spPr>
          <a:xfrm>
            <a:off x="457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518651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9" name="Text Placeholder 7"/>
          <p:cNvSpPr>
            <a:spLocks noGrp="1"/>
          </p:cNvSpPr>
          <p:nvPr>
            <p:ph type="body" sz="quarter" idx="12"/>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
        <p:nvSpPr>
          <p:cNvPr id="6" name="Picture Placeholder 5"/>
          <p:cNvSpPr>
            <a:spLocks noGrp="1"/>
          </p:cNvSpPr>
          <p:nvPr>
            <p:ph type="pic" sz="quarter" idx="10"/>
          </p:nvPr>
        </p:nvSpPr>
        <p:spPr>
          <a:xfrm>
            <a:off x="457200" y="1360488"/>
            <a:ext cx="4038600" cy="4130394"/>
          </a:xfrm>
        </p:spPr>
        <p:txBody>
          <a:bodyPr/>
          <a:lstStyle>
            <a:lvl1pPr marL="0" indent="0">
              <a:buNone/>
              <a:defRPr/>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384226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457200" y="1360488"/>
            <a:ext cx="4038600" cy="4130675"/>
          </a:xfrm>
        </p:spPr>
        <p:txBody>
          <a:bodyPr/>
          <a:lstStyle>
            <a:lvl1pPr marL="0" indent="0">
              <a:buNone/>
              <a:defRPr/>
            </a:lvl1pPr>
          </a:lstStyle>
          <a:p>
            <a:pPr lvl="0"/>
            <a:r>
              <a:rPr lang="en-US" noProof="0"/>
              <a:t>Click icon to add table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normAutofit/>
          </a:bodyPr>
          <a:lstStyle>
            <a:lvl1pPr>
              <a:defRPr sz="2400"/>
            </a:lvl1pPr>
            <a:lvl2pPr>
              <a:defRPr sz="2400"/>
            </a:lvl2pPr>
            <a:lvl3pPr>
              <a:defRPr sz="24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25505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457200" y="1360488"/>
            <a:ext cx="4038600" cy="4130675"/>
          </a:xfrm>
        </p:spPr>
        <p:txBody>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4648200" y="1359925"/>
            <a:ext cx="4038600" cy="4525963"/>
          </a:xfrm>
        </p:spPr>
        <p:txBody>
          <a:bodyPr/>
          <a:lstStyle>
            <a:lvl1pPr>
              <a:defRPr sz="2000"/>
            </a:lvl1pPr>
            <a:lvl2pPr>
              <a:defRPr sz="2000"/>
            </a:lvl2pPr>
            <a:lvl3pPr>
              <a:defRPr sz="2000"/>
            </a:lvl3pPr>
            <a:lvl4pPr>
              <a:defRPr sz="2000"/>
            </a:lvl4pPr>
            <a:lvl5pPr>
              <a:defRPr sz="20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8" name="Text Placeholder 7"/>
          <p:cNvSpPr>
            <a:spLocks noGrp="1"/>
          </p:cNvSpPr>
          <p:nvPr>
            <p:ph type="body" sz="quarter" idx="11"/>
          </p:nvPr>
        </p:nvSpPr>
        <p:spPr>
          <a:xfrm>
            <a:off x="457200" y="5491163"/>
            <a:ext cx="4038600" cy="537602"/>
          </a:xfrm>
        </p:spPr>
        <p:txBody>
          <a:bodyPr lIns="0" tIns="72000" rIns="72000">
            <a:noAutofit/>
          </a:bodyPr>
          <a:lstStyle>
            <a:lvl1pPr marL="0" marR="0" indent="0" algn="l" defTabSz="457200" rtl="0" eaLnBrk="1" fontAlgn="auto" latinLnBrk="0" hangingPunct="1">
              <a:lnSpc>
                <a:spcPct val="100000"/>
              </a:lnSpc>
              <a:spcBef>
                <a:spcPct val="20000"/>
              </a:spcBef>
              <a:spcAft>
                <a:spcPts val="0"/>
              </a:spcAft>
              <a:buClrTx/>
              <a:buSzTx/>
              <a:buFont typeface="Lucida Grande"/>
              <a:buNone/>
              <a:tabLst/>
              <a:defRPr sz="11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315921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p:txBody>
          <a:bodyPr anchor="ctr" anchorCtr="1"/>
          <a:lstStyle>
            <a:lvl1pPr marL="0" indent="0" algn="ctr">
              <a:buNone/>
              <a:defRPr baseline="0"/>
            </a:lvl1pPr>
          </a:lstStyle>
          <a:p>
            <a:pPr lvl="0"/>
            <a:r>
              <a:rPr lang="en-US" noProof="0"/>
              <a:t>Click icon to add picture</a:t>
            </a:r>
            <a:endParaRPr lang="en-US" noProof="0" dirty="0"/>
          </a:p>
        </p:txBody>
      </p:sp>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444688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706495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2349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pic>
        <p:nvPicPr>
          <p:cNvPr id="11" name="Picture 10"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571344" y="0"/>
            <a:ext cx="4581600" cy="6872400"/>
          </a:xfrm>
          <a:prstGeom prst="rect">
            <a:avLst/>
          </a:prstGeom>
          <a:blipFill rotWithShape="1">
            <a:blip r:embed="rId4" cstate="screen">
              <a:extLst>
                <a:ext uri="{28A0092B-C50C-407E-A947-70E740481C1C}">
                  <a14:useLocalDpi xmlns:a14="http://schemas.microsoft.com/office/drawing/2010/main"/>
                </a:ext>
              </a:extLst>
            </a:blip>
            <a:stretch>
              <a:fillRect/>
            </a:stretch>
          </a:blipFill>
          <a:ln>
            <a:noFill/>
          </a:ln>
        </p:spPr>
      </p:pic>
      <p:pic>
        <p:nvPicPr>
          <p:cNvPr id="2" name="Picture 1" descr="269F7152-Edit.jpg"/>
          <p:cNvPicPr>
            <a:picLocks noChangeAspect="1"/>
          </p:cNvPicPr>
          <p:nvPr userDrawn="1"/>
        </p:nvPicPr>
        <p:blipFill rotWithShape="1">
          <a:blip r:embed="rId5">
            <a:extLst>
              <a:ext uri="{28A0092B-C50C-407E-A947-70E740481C1C}">
                <a14:useLocalDpi xmlns:a14="http://schemas.microsoft.com/office/drawing/2010/main" val="0"/>
              </a:ext>
            </a:extLst>
          </a:blip>
          <a:srcRect l="28075" r="27248"/>
          <a:stretch/>
        </p:blipFill>
        <p:spPr>
          <a:xfrm>
            <a:off x="4571344" y="-1"/>
            <a:ext cx="4581600" cy="6875925"/>
          </a:xfrm>
          <a:prstGeom prst="rect">
            <a:avLst/>
          </a:prstGeom>
        </p:spPr>
      </p:pic>
      <p:sp>
        <p:nvSpPr>
          <p:cNvPr id="8"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0"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869506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schemeClr val="bg1"/>
              </a:solidFill>
            </a:endParaRPr>
          </a:p>
        </p:txBody>
      </p:sp>
      <p:pic>
        <p:nvPicPr>
          <p:cNvPr id="8" name="Picture 7" descr="USY_MB1_PMS_1_Colour_Reverse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itle 8"/>
          <p:cNvSpPr>
            <a:spLocks noGrp="1"/>
          </p:cNvSpPr>
          <p:nvPr>
            <p:ph type="title"/>
          </p:nvPr>
        </p:nvSpPr>
        <p:spPr>
          <a:xfrm>
            <a:off x="381884" y="348302"/>
            <a:ext cx="8388586" cy="443577"/>
          </a:xfrm>
        </p:spPr>
        <p:txBody>
          <a:bodyPr anchor="t"/>
          <a:lstStyle>
            <a:lvl1pPr>
              <a:defRPr sz="2800" baseline="0">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5" y="799353"/>
            <a:ext cx="8387705"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Picture Placeholder 13"/>
          <p:cNvSpPr>
            <a:spLocks noGrp="1"/>
          </p:cNvSpPr>
          <p:nvPr>
            <p:ph type="pic" sz="quarter" idx="12"/>
          </p:nvPr>
        </p:nvSpPr>
        <p:spPr>
          <a:xfrm>
            <a:off x="454455" y="1800412"/>
            <a:ext cx="8226486" cy="4635496"/>
          </a:xfr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2713799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pic>
        <p:nvPicPr>
          <p:cNvPr id="3" name="Picture 2" descr="PPT Template background file_Blue.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1195967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pic>
        <p:nvPicPr>
          <p:cNvPr id="2" name="Picture 1" descr="PPT Template background file_Yellow.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817554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pic>
        <p:nvPicPr>
          <p:cNvPr id="2" name="Picture 1" descr="PPT Template background file_Charcoal.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9" name="Title 8"/>
          <p:cNvSpPr>
            <a:spLocks noGrp="1"/>
          </p:cNvSpPr>
          <p:nvPr>
            <p:ph type="title"/>
          </p:nvPr>
        </p:nvSpPr>
        <p:spPr>
          <a:xfrm>
            <a:off x="381884" y="1797599"/>
            <a:ext cx="3948874" cy="443577"/>
          </a:xfrm>
        </p:spPr>
        <p:txBody>
          <a:bodyPr anchor="t"/>
          <a:lstStyle>
            <a:lvl1pPr>
              <a:defRPr baseline="0">
                <a:solidFill>
                  <a:schemeClr val="bg1"/>
                </a:solidFill>
              </a:defRPr>
            </a:lvl1pPr>
          </a:lstStyle>
          <a:p>
            <a:r>
              <a:rPr lang="en-US"/>
              <a:t>Click to edit Master title style</a:t>
            </a:r>
            <a:endParaRPr lang="en-US" dirty="0"/>
          </a:p>
        </p:txBody>
      </p:sp>
      <p:sp>
        <p:nvSpPr>
          <p:cNvPr id="5" name="Text Placeholder 4"/>
          <p:cNvSpPr>
            <a:spLocks noGrp="1"/>
          </p:cNvSpPr>
          <p:nvPr>
            <p:ph type="body" sz="quarter" idx="11"/>
          </p:nvPr>
        </p:nvSpPr>
        <p:spPr>
          <a:xfrm>
            <a:off x="382766" y="2248650"/>
            <a:ext cx="3947992" cy="852488"/>
          </a:xfrm>
        </p:spPr>
        <p:txBody>
          <a:bodyPr/>
          <a:lstStyle>
            <a:lvl1pPr marL="0" indent="0">
              <a:lnSpc>
                <a:spcPct val="90000"/>
              </a:lnSpc>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9930919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5013" y="0"/>
            <a:ext cx="4598987"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401620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9" name="Picture 6"/>
          <p:cNvPicPr>
            <a:picLocks noChangeAspect="1"/>
          </p:cNvPicPr>
          <p:nvPr userDrawn="1"/>
        </p:nvPicPr>
        <p:blipFill rotWithShape="1">
          <a:blip r:embed="rId3">
            <a:extLst>
              <a:ext uri="{28A0092B-C50C-407E-A947-70E740481C1C}">
                <a14:useLocalDpi xmlns:a14="http://schemas.microsoft.com/office/drawing/2010/main" val="0"/>
              </a:ext>
            </a:extLst>
          </a:blip>
          <a:srcRect l="13060" r="38627"/>
          <a:stretch/>
        </p:blipFill>
        <p:spPr bwMode="auto">
          <a:xfrm>
            <a:off x="4546600" y="-8711"/>
            <a:ext cx="4597400" cy="68752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pic>
        <p:nvPicPr>
          <p:cNvPr id="13" name="Picture 12"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2" name="Picture 1" descr="269F8271-Edit.jpg"/>
          <p:cNvPicPr>
            <a:picLocks noChangeAspect="1"/>
          </p:cNvPicPr>
          <p:nvPr userDrawn="1"/>
        </p:nvPicPr>
        <p:blipFill rotWithShape="1">
          <a:blip r:embed="rId3">
            <a:extLst>
              <a:ext uri="{28A0092B-C50C-407E-A947-70E740481C1C}">
                <a14:useLocalDpi xmlns:a14="http://schemas.microsoft.com/office/drawing/2010/main" val="0"/>
              </a:ext>
            </a:extLst>
          </a:blip>
          <a:srcRect l="27099" r="28483"/>
          <a:stretch/>
        </p:blipFill>
        <p:spPr>
          <a:xfrm>
            <a:off x="4546600" y="0"/>
            <a:ext cx="4597399" cy="6898609"/>
          </a:xfrm>
          <a:prstGeom prst="rect">
            <a:avLst/>
          </a:prstGeom>
        </p:spPr>
      </p:pic>
      <p:sp>
        <p:nvSpPr>
          <p:cNvPr id="7"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421369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pic>
        <p:nvPicPr>
          <p:cNvPr id="4" name="Picture 3" descr="PPT Template background file_Red.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12" name="Title 8"/>
          <p:cNvSpPr>
            <a:spLocks noGrp="1"/>
          </p:cNvSpPr>
          <p:nvPr>
            <p:ph type="title"/>
          </p:nvPr>
        </p:nvSpPr>
        <p:spPr>
          <a:xfrm>
            <a:off x="381884" y="1797599"/>
            <a:ext cx="3948874" cy="1322972"/>
          </a:xfrm>
        </p:spPr>
        <p:txBody>
          <a:bodyPr anchor="t"/>
          <a:lstStyle>
            <a:lvl1pPr>
              <a:defRPr sz="28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151048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7" name="Picture 7" descr="USY_MB1_PMS_1_Colour_Standard_Logo.pn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Picture Placeholder 13"/>
          <p:cNvSpPr>
            <a:spLocks noGrp="1"/>
          </p:cNvSpPr>
          <p:nvPr>
            <p:ph type="pic" sz="quarter" idx="12"/>
          </p:nvPr>
        </p:nvSpPr>
        <p:spPr>
          <a:xfrm>
            <a:off x="4587876" y="418354"/>
            <a:ext cx="4150358" cy="6017555"/>
          </a:xfr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818380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77600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pic>
        <p:nvPicPr>
          <p:cNvPr id="6" name="Picture Placeholder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645025" y="419100"/>
            <a:ext cx="4035425" cy="6016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USY_MB1_PMS_1_Colour_Standard_Logo.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54025" y="5905500"/>
            <a:ext cx="1536700" cy="530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itle 8"/>
          <p:cNvSpPr>
            <a:spLocks noGrp="1"/>
          </p:cNvSpPr>
          <p:nvPr>
            <p:ph type="title"/>
          </p:nvPr>
        </p:nvSpPr>
        <p:spPr>
          <a:xfrm>
            <a:off x="381884" y="1797599"/>
            <a:ext cx="3948874" cy="1322972"/>
          </a:xfrm>
        </p:spPr>
        <p:txBody>
          <a:bodyPr anchor="t"/>
          <a:lstStyle>
            <a:lvl1pPr>
              <a:defRPr sz="28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1" y="3360968"/>
            <a:ext cx="3963817" cy="852488"/>
          </a:xfrm>
        </p:spPr>
        <p:txBody>
          <a:bodyPr>
            <a:noAutofit/>
          </a:bodyPr>
          <a:lstStyle>
            <a:lvl1pPr marL="0" indent="0">
              <a:lnSpc>
                <a:spcPct val="90000"/>
              </a:lnSpc>
              <a:buNone/>
              <a:defRPr sz="1600"/>
            </a:lvl1pPr>
            <a:lvl2pPr marL="457200" indent="0">
              <a:buNone/>
              <a:defRPr sz="1600"/>
            </a:lvl2pPr>
            <a:lvl3pPr marL="914400" indent="0">
              <a:buNone/>
              <a:defRPr sz="1600"/>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71526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117475"/>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dirty="0"/>
              <a:t>Insert slide title here… 28pt</a:t>
            </a:r>
          </a:p>
        </p:txBody>
      </p:sp>
      <p:sp>
        <p:nvSpPr>
          <p:cNvPr id="3" name="Text Placeholder 2"/>
          <p:cNvSpPr>
            <a:spLocks noGrp="1"/>
          </p:cNvSpPr>
          <p:nvPr>
            <p:ph type="body" idx="1"/>
          </p:nvPr>
        </p:nvSpPr>
        <p:spPr>
          <a:xfrm>
            <a:off x="457200" y="1358900"/>
            <a:ext cx="8229600" cy="4767263"/>
          </a:xfrm>
          <a:prstGeom prst="rect">
            <a:avLst/>
          </a:prstGeom>
        </p:spPr>
        <p:txBody>
          <a:bodyPr vert="horz" lIns="91440" tIns="45720" rIns="91440" bIns="45720" rtlCol="0">
            <a:normAutofit/>
          </a:bodyPr>
          <a:lstStyle/>
          <a:p>
            <a:r>
              <a:rPr lang="en-US" dirty="0"/>
              <a:t>Sub-heading Bold… 24pt</a:t>
            </a:r>
          </a:p>
          <a:p>
            <a:pPr lvl="0"/>
            <a:r>
              <a:rPr lang="en-US" dirty="0"/>
              <a:t>Add body copy </a:t>
            </a:r>
          </a:p>
          <a:p>
            <a:r>
              <a:rPr lang="en-US" dirty="0"/>
              <a:t>Add bullet point</a:t>
            </a:r>
          </a:p>
          <a:p>
            <a:r>
              <a:rPr lang="en-US" dirty="0"/>
              <a:t>Add bullet point</a:t>
            </a:r>
          </a:p>
        </p:txBody>
      </p:sp>
      <p:sp>
        <p:nvSpPr>
          <p:cNvPr id="11" name="Date Placeholder 3"/>
          <p:cNvSpPr txBox="1">
            <a:spLocks/>
          </p:cNvSpPr>
          <p:nvPr/>
        </p:nvSpPr>
        <p:spPr>
          <a:xfrm>
            <a:off x="381000" y="6356350"/>
            <a:ext cx="2133600" cy="365125"/>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t>The University of Sydney</a:t>
            </a:r>
          </a:p>
        </p:txBody>
      </p:sp>
      <p:sp>
        <p:nvSpPr>
          <p:cNvPr id="12" name="Slide Number Placeholder 5"/>
          <p:cNvSpPr txBox="1">
            <a:spLocks/>
          </p:cNvSpPr>
          <p:nvPr/>
        </p:nvSpPr>
        <p:spPr>
          <a:xfrm>
            <a:off x="6629400" y="6356350"/>
            <a:ext cx="2133600" cy="365125"/>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dirty="0"/>
              <a:t>Page </a:t>
            </a:r>
            <a:fld id="{3B11C02F-2186-5E4E-90C0-5210A150EF90}" type="slidenum">
              <a:rPr lang="en-US" smtClean="0"/>
              <a:pPr fontAlgn="auto">
                <a:spcBef>
                  <a:spcPts val="0"/>
                </a:spcBef>
                <a:spcAft>
                  <a:spcPts val="0"/>
                </a:spcAft>
                <a:defRPr/>
              </a:pPr>
              <a:t>‹#›</a:t>
            </a:fld>
            <a:endParaRPr lang="en-US" dirty="0"/>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4" r:id="rId3"/>
    <p:sldLayoutId id="2147483715" r:id="rId4"/>
    <p:sldLayoutId id="2147483716" r:id="rId5"/>
    <p:sldLayoutId id="2147483705" r:id="rId6"/>
    <p:sldLayoutId id="2147483706" r:id="rId7"/>
    <p:sldLayoutId id="2147483707" r:id="rId8"/>
    <p:sldLayoutId id="2147483708" r:id="rId9"/>
    <p:sldLayoutId id="2147483709" r:id="rId10"/>
    <p:sldLayoutId id="2147483710"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11" r:id="rId20"/>
    <p:sldLayoutId id="2147483712" r:id="rId21"/>
    <p:sldLayoutId id="2147483713" r:id="rId22"/>
    <p:sldLayoutId id="2147483714" r:id="rId23"/>
  </p:sldLayoutIdLst>
  <p:txStyles>
    <p:titleStyle>
      <a:lvl1pPr algn="l" defTabSz="457200" rtl="0" eaLnBrk="1" fontAlgn="base" hangingPunct="1">
        <a:spcBef>
          <a:spcPct val="0"/>
        </a:spcBef>
        <a:spcAft>
          <a:spcPct val="0"/>
        </a:spcAft>
        <a:defRPr sz="2800" b="1" kern="1200">
          <a:solidFill>
            <a:schemeClr val="accent1"/>
          </a:solidFill>
          <a:latin typeface="Tw Cen MT"/>
          <a:ea typeface="ＭＳ Ｐゴシック" charset="0"/>
          <a:cs typeface="Tw Cen MT"/>
        </a:defRPr>
      </a:lvl1pPr>
      <a:lvl2pPr algn="l" defTabSz="457200" rtl="0" eaLnBrk="1" fontAlgn="base" hangingPunct="1">
        <a:spcBef>
          <a:spcPct val="0"/>
        </a:spcBef>
        <a:spcAft>
          <a:spcPct val="0"/>
        </a:spcAft>
        <a:defRPr sz="2400" b="1">
          <a:solidFill>
            <a:schemeClr val="accent1"/>
          </a:solidFill>
          <a:latin typeface="Tw Cen MT" charset="0"/>
          <a:ea typeface="ＭＳ Ｐゴシック" charset="0"/>
        </a:defRPr>
      </a:lvl2pPr>
      <a:lvl3pPr algn="l" defTabSz="457200" rtl="0" eaLnBrk="1" fontAlgn="base" hangingPunct="1">
        <a:spcBef>
          <a:spcPct val="0"/>
        </a:spcBef>
        <a:spcAft>
          <a:spcPct val="0"/>
        </a:spcAft>
        <a:defRPr sz="2400" b="1">
          <a:solidFill>
            <a:schemeClr val="accent1"/>
          </a:solidFill>
          <a:latin typeface="Tw Cen MT" charset="0"/>
          <a:ea typeface="ＭＳ Ｐゴシック" charset="0"/>
        </a:defRPr>
      </a:lvl3pPr>
      <a:lvl4pPr algn="l" defTabSz="457200" rtl="0" eaLnBrk="1" fontAlgn="base" hangingPunct="1">
        <a:spcBef>
          <a:spcPct val="0"/>
        </a:spcBef>
        <a:spcAft>
          <a:spcPct val="0"/>
        </a:spcAft>
        <a:defRPr sz="2400" b="1">
          <a:solidFill>
            <a:schemeClr val="accent1"/>
          </a:solidFill>
          <a:latin typeface="Tw Cen MT" charset="0"/>
          <a:ea typeface="ＭＳ Ｐゴシック" charset="0"/>
        </a:defRPr>
      </a:lvl4pPr>
      <a:lvl5pPr algn="l" defTabSz="457200" rtl="0" eaLnBrk="1" fontAlgn="base" hangingPunct="1">
        <a:spcBef>
          <a:spcPct val="0"/>
        </a:spcBef>
        <a:spcAft>
          <a:spcPct val="0"/>
        </a:spcAft>
        <a:defRPr sz="2400" b="1">
          <a:solidFill>
            <a:schemeClr val="accent1"/>
          </a:solidFill>
          <a:latin typeface="Tw Cen MT" charset="0"/>
          <a:ea typeface="ＭＳ Ｐゴシック" charset="0"/>
        </a:defRPr>
      </a:lvl5pPr>
      <a:lvl6pPr marL="457200" algn="l" defTabSz="457200" rtl="0" eaLnBrk="1" fontAlgn="base" hangingPunct="1">
        <a:spcBef>
          <a:spcPct val="0"/>
        </a:spcBef>
        <a:spcAft>
          <a:spcPct val="0"/>
        </a:spcAft>
        <a:defRPr sz="2400" b="1">
          <a:solidFill>
            <a:schemeClr val="accent1"/>
          </a:solidFill>
          <a:latin typeface="Tw Cen MT" charset="0"/>
          <a:ea typeface="ＭＳ Ｐゴシック" charset="0"/>
        </a:defRPr>
      </a:lvl6pPr>
      <a:lvl7pPr marL="914400" algn="l" defTabSz="457200" rtl="0" eaLnBrk="1" fontAlgn="base" hangingPunct="1">
        <a:spcBef>
          <a:spcPct val="0"/>
        </a:spcBef>
        <a:spcAft>
          <a:spcPct val="0"/>
        </a:spcAft>
        <a:defRPr sz="2400" b="1">
          <a:solidFill>
            <a:schemeClr val="accent1"/>
          </a:solidFill>
          <a:latin typeface="Tw Cen MT" charset="0"/>
          <a:ea typeface="ＭＳ Ｐゴシック" charset="0"/>
        </a:defRPr>
      </a:lvl7pPr>
      <a:lvl8pPr marL="1371600" algn="l" defTabSz="457200" rtl="0" eaLnBrk="1" fontAlgn="base" hangingPunct="1">
        <a:spcBef>
          <a:spcPct val="0"/>
        </a:spcBef>
        <a:spcAft>
          <a:spcPct val="0"/>
        </a:spcAft>
        <a:defRPr sz="2400" b="1">
          <a:solidFill>
            <a:schemeClr val="accent1"/>
          </a:solidFill>
          <a:latin typeface="Tw Cen MT" charset="0"/>
          <a:ea typeface="ＭＳ Ｐゴシック" charset="0"/>
        </a:defRPr>
      </a:lvl8pPr>
      <a:lvl9pPr marL="1828800" algn="l" defTabSz="457200" rtl="0" eaLnBrk="1" fontAlgn="base" hangingPunct="1">
        <a:spcBef>
          <a:spcPct val="0"/>
        </a:spcBef>
        <a:spcAft>
          <a:spcPct val="0"/>
        </a:spcAft>
        <a:defRPr sz="2400" b="1">
          <a:solidFill>
            <a:schemeClr val="accent1"/>
          </a:solidFill>
          <a:latin typeface="Tw Cen MT" charset="0"/>
          <a:ea typeface="ＭＳ Ｐゴシック" charset="0"/>
        </a:defRPr>
      </a:lvl9pPr>
    </p:titleStyle>
    <p:bodyStyle>
      <a:lvl1pPr marL="342900" indent="-342900" algn="l" defTabSz="457200" rtl="0" eaLnBrk="1" fontAlgn="base" hangingPunct="1">
        <a:spcBef>
          <a:spcPct val="20000"/>
        </a:spcBef>
        <a:spcAft>
          <a:spcPct val="0"/>
        </a:spcAft>
        <a:buFont typeface="Lucida Grande" charset="0"/>
        <a:buChar char="–"/>
        <a:defRPr sz="2400" kern="1200">
          <a:solidFill>
            <a:schemeClr val="tx1"/>
          </a:solidFill>
          <a:latin typeface="Tw Cen MT"/>
          <a:ea typeface="ＭＳ Ｐゴシック" charset="0"/>
          <a:cs typeface="Tw Cen MT"/>
        </a:defRPr>
      </a:lvl1pPr>
      <a:lvl2pPr marL="742950" indent="-28575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2pPr>
      <a:lvl3pPr marL="11430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Tw Cen MT"/>
          <a:ea typeface="ＭＳ Ｐゴシック" charset="0"/>
          <a:cs typeface="Tw Cen M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w3schools.com/python/" TargetMode="External"/><Relationship Id="rId7" Type="http://schemas.openxmlformats.org/officeDocument/2006/relationships/hyperlink" Target="https://www.w3schools.com/" TargetMode="External"/><Relationship Id="rId2" Type="http://schemas.openxmlformats.org/officeDocument/2006/relationships/hyperlink" Target="https://canvas.sydney.edu.au/courses/18176/modules" TargetMode="External"/><Relationship Id="rId1" Type="http://schemas.openxmlformats.org/officeDocument/2006/relationships/slideLayout" Target="../slideLayouts/slideLayout12.xml"/><Relationship Id="rId6" Type="http://schemas.openxmlformats.org/officeDocument/2006/relationships/hyperlink" Target="https://www.programcreek.com/python/example/96338/pg8000.connect" TargetMode="External"/><Relationship Id="rId5" Type="http://schemas.openxmlformats.org/officeDocument/2006/relationships/hyperlink" Target="https://www.tutorialspoint.com/flask/flask_templates.htm" TargetMode="External"/><Relationship Id="rId4" Type="http://schemas.openxmlformats.org/officeDocument/2006/relationships/hyperlink" Target="https://www.fullstackpython.com/flask.html"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a:xfrm>
            <a:off x="381884" y="1797599"/>
            <a:ext cx="3948874" cy="1563369"/>
          </a:xfrm>
        </p:spPr>
        <p:txBody>
          <a:bodyPr/>
          <a:lstStyle/>
          <a:p>
            <a:r>
              <a:rPr lang="en-US" dirty="0">
                <a:latin typeface="Tw Cen MT" charset="0"/>
              </a:rPr>
              <a:t>Assignment 03</a:t>
            </a:r>
            <a:br>
              <a:rPr lang="en-US" dirty="0">
                <a:latin typeface="Tw Cen MT" charset="0"/>
              </a:rPr>
            </a:br>
            <a:r>
              <a:rPr lang="en-US" b="0" dirty="0">
                <a:solidFill>
                  <a:schemeClr val="tx1"/>
                </a:solidFill>
                <a:latin typeface="Tw Cen MT" charset="0"/>
              </a:rPr>
              <a:t>Helper slides</a:t>
            </a:r>
            <a:br>
              <a:rPr lang="en-US" b="0" dirty="0">
                <a:solidFill>
                  <a:schemeClr val="tx1"/>
                </a:solidFill>
                <a:latin typeface="Tw Cen MT" charset="0"/>
              </a:rPr>
            </a:br>
            <a:endParaRPr lang="en-US" b="0" dirty="0">
              <a:solidFill>
                <a:schemeClr val="tx1"/>
              </a:solidFill>
              <a:latin typeface="Tw Cen MT"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E44AB-35B3-4D66-9F4A-58C37F0A75E9}"/>
              </a:ext>
            </a:extLst>
          </p:cNvPr>
          <p:cNvSpPr>
            <a:spLocks noGrp="1"/>
          </p:cNvSpPr>
          <p:nvPr>
            <p:ph type="title"/>
          </p:nvPr>
        </p:nvSpPr>
        <p:spPr/>
        <p:txBody>
          <a:bodyPr/>
          <a:lstStyle/>
          <a:p>
            <a:r>
              <a:rPr lang="en-AU" dirty="0"/>
              <a:t>Where can I find more help?</a:t>
            </a:r>
          </a:p>
        </p:txBody>
      </p:sp>
      <p:sp>
        <p:nvSpPr>
          <p:cNvPr id="3" name="Content Placeholder 2">
            <a:extLst>
              <a:ext uri="{FF2B5EF4-FFF2-40B4-BE49-F238E27FC236}">
                <a16:creationId xmlns:a16="http://schemas.microsoft.com/office/drawing/2014/main" id="{97D1970F-FC66-4DEB-ABAE-4EA9F9ABE7EE}"/>
              </a:ext>
            </a:extLst>
          </p:cNvPr>
          <p:cNvSpPr>
            <a:spLocks noGrp="1"/>
          </p:cNvSpPr>
          <p:nvPr>
            <p:ph idx="1"/>
          </p:nvPr>
        </p:nvSpPr>
        <p:spPr/>
        <p:txBody>
          <a:bodyPr>
            <a:normAutofit lnSpcReduction="10000"/>
          </a:bodyPr>
          <a:lstStyle/>
          <a:p>
            <a:pPr marL="0" indent="0">
              <a:buNone/>
            </a:pPr>
            <a:r>
              <a:rPr lang="en-AU" dirty="0"/>
              <a:t>Canvas Week 08 Tutorial</a:t>
            </a:r>
          </a:p>
          <a:p>
            <a:pPr lvl="1"/>
            <a:r>
              <a:rPr lang="en-AU" dirty="0">
                <a:hlinkClick r:id="rId2"/>
              </a:rPr>
              <a:t>https://canvas.sydney.edu.au/courses/18176/modules</a:t>
            </a:r>
            <a:endParaRPr lang="en-AU" dirty="0"/>
          </a:p>
          <a:p>
            <a:pPr lvl="2"/>
            <a:r>
              <a:rPr lang="en-AU" dirty="0"/>
              <a:t>We have included the solutions – but fair warning, the solutions also used an example of code that was vulnerable to SQL injection. Make sure your code uses parameterised SQL.</a:t>
            </a:r>
          </a:p>
          <a:p>
            <a:pPr marL="0" indent="0">
              <a:buNone/>
            </a:pPr>
            <a:r>
              <a:rPr lang="en-AU" dirty="0"/>
              <a:t>Python</a:t>
            </a:r>
          </a:p>
          <a:p>
            <a:pPr lvl="1"/>
            <a:r>
              <a:rPr lang="en-AU" dirty="0">
                <a:hlinkClick r:id="rId3"/>
              </a:rPr>
              <a:t>https://www.w3schools.com/python/</a:t>
            </a:r>
            <a:endParaRPr lang="en-AU" dirty="0"/>
          </a:p>
          <a:p>
            <a:pPr marL="0" indent="0">
              <a:buNone/>
            </a:pPr>
            <a:r>
              <a:rPr lang="en-AU" dirty="0"/>
              <a:t>Flask</a:t>
            </a:r>
          </a:p>
          <a:p>
            <a:pPr lvl="1"/>
            <a:r>
              <a:rPr lang="en-AU" dirty="0">
                <a:hlinkClick r:id="rId4"/>
              </a:rPr>
              <a:t>https://www.fullstackpython.com/flask.html</a:t>
            </a:r>
            <a:endParaRPr lang="en-AU" dirty="0"/>
          </a:p>
          <a:p>
            <a:pPr lvl="1"/>
            <a:r>
              <a:rPr lang="en-AU" dirty="0"/>
              <a:t>Templates: </a:t>
            </a:r>
            <a:r>
              <a:rPr lang="en-AU" dirty="0">
                <a:hlinkClick r:id="rId5"/>
              </a:rPr>
              <a:t>https://www.tutorialspoint.com/flask/flask_templates.htm</a:t>
            </a:r>
            <a:endParaRPr lang="en-AU" dirty="0"/>
          </a:p>
          <a:p>
            <a:pPr marL="0" indent="0">
              <a:buNone/>
            </a:pPr>
            <a:r>
              <a:rPr lang="en-AU" dirty="0"/>
              <a:t>PG8000</a:t>
            </a:r>
          </a:p>
          <a:p>
            <a:pPr lvl="1"/>
            <a:r>
              <a:rPr lang="en-AU" dirty="0">
                <a:hlinkClick r:id="rId6"/>
              </a:rPr>
              <a:t>https://www.programcreek.com/python/example/96338/pg8000.connect</a:t>
            </a:r>
            <a:endParaRPr lang="en-AU" dirty="0"/>
          </a:p>
          <a:p>
            <a:r>
              <a:rPr lang="en-AU" dirty="0"/>
              <a:t>HTML</a:t>
            </a:r>
          </a:p>
          <a:p>
            <a:pPr lvl="1"/>
            <a:r>
              <a:rPr lang="en-AU" dirty="0">
                <a:hlinkClick r:id="rId7"/>
              </a:rPr>
              <a:t>https://www.w3schools.com/</a:t>
            </a:r>
            <a:endParaRPr lang="en-AU" dirty="0"/>
          </a:p>
        </p:txBody>
      </p:sp>
    </p:spTree>
    <p:extLst>
      <p:ext uri="{BB962C8B-B14F-4D97-AF65-F5344CB8AC3E}">
        <p14:creationId xmlns:p14="http://schemas.microsoft.com/office/powerpoint/2010/main" val="12828569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11BEA-8531-459B-8FF7-02855DE9AC42}"/>
              </a:ext>
            </a:extLst>
          </p:cNvPr>
          <p:cNvSpPr>
            <a:spLocks noGrp="1"/>
          </p:cNvSpPr>
          <p:nvPr>
            <p:ph type="title"/>
          </p:nvPr>
        </p:nvSpPr>
        <p:spPr/>
        <p:txBody>
          <a:bodyPr/>
          <a:lstStyle/>
          <a:p>
            <a:r>
              <a:rPr lang="en-AU" dirty="0"/>
              <a:t>How to set-up</a:t>
            </a:r>
          </a:p>
        </p:txBody>
      </p:sp>
      <p:sp>
        <p:nvSpPr>
          <p:cNvPr id="3" name="Content Placeholder 2">
            <a:extLst>
              <a:ext uri="{FF2B5EF4-FFF2-40B4-BE49-F238E27FC236}">
                <a16:creationId xmlns:a16="http://schemas.microsoft.com/office/drawing/2014/main" id="{B78433DC-5AF0-4D7A-A755-ECA12F13F693}"/>
              </a:ext>
            </a:extLst>
          </p:cNvPr>
          <p:cNvSpPr>
            <a:spLocks noGrp="1"/>
          </p:cNvSpPr>
          <p:nvPr>
            <p:ph idx="1"/>
          </p:nvPr>
        </p:nvSpPr>
        <p:spPr/>
        <p:txBody>
          <a:bodyPr>
            <a:normAutofit/>
          </a:bodyPr>
          <a:lstStyle/>
          <a:p>
            <a:r>
              <a:rPr lang="en-AU" dirty="0"/>
              <a:t>Download the code base</a:t>
            </a:r>
          </a:p>
          <a:p>
            <a:r>
              <a:rPr lang="en-AU" dirty="0"/>
              <a:t>Unzip into a directory</a:t>
            </a:r>
          </a:p>
          <a:p>
            <a:r>
              <a:rPr lang="en-AU" dirty="0"/>
              <a:t>Update ‘config.ini’ with your </a:t>
            </a:r>
            <a:r>
              <a:rPr lang="en-AU" dirty="0" err="1"/>
              <a:t>unikey</a:t>
            </a:r>
            <a:r>
              <a:rPr lang="en-AU" dirty="0"/>
              <a:t> and SID</a:t>
            </a:r>
          </a:p>
          <a:p>
            <a:r>
              <a:rPr lang="en-AU" dirty="0"/>
              <a:t>Use a </a:t>
            </a:r>
            <a:r>
              <a:rPr lang="en-AU" dirty="0" err="1"/>
              <a:t>postgres</a:t>
            </a:r>
            <a:r>
              <a:rPr lang="en-AU" dirty="0"/>
              <a:t> client to open and run ‘</a:t>
            </a:r>
            <a:r>
              <a:rPr lang="en-AU" dirty="0" err="1"/>
              <a:t>mediaserver-schema.sql</a:t>
            </a:r>
            <a:r>
              <a:rPr lang="en-AU" dirty="0"/>
              <a:t>’</a:t>
            </a:r>
          </a:p>
          <a:p>
            <a:r>
              <a:rPr lang="en-AU" dirty="0"/>
              <a:t>Use a </a:t>
            </a:r>
            <a:r>
              <a:rPr lang="en-AU" dirty="0" err="1"/>
              <a:t>postgres</a:t>
            </a:r>
            <a:r>
              <a:rPr lang="en-AU" dirty="0"/>
              <a:t> client to open and run ‘</a:t>
            </a:r>
            <a:r>
              <a:rPr lang="en-AU" dirty="0" err="1"/>
              <a:t>mediaserver-sampledata.sql</a:t>
            </a:r>
            <a:r>
              <a:rPr lang="en-AU" dirty="0"/>
              <a:t>’</a:t>
            </a:r>
          </a:p>
          <a:p>
            <a:r>
              <a:rPr lang="en-AU" dirty="0"/>
              <a:t>On Windows</a:t>
            </a:r>
          </a:p>
          <a:p>
            <a:pPr lvl="1"/>
            <a:r>
              <a:rPr lang="en-AU" dirty="0"/>
              <a:t>Edit run.bat to reflect your location for the python executable</a:t>
            </a:r>
          </a:p>
          <a:p>
            <a:r>
              <a:rPr lang="en-AU" dirty="0"/>
              <a:t>On Mac / Linux</a:t>
            </a:r>
          </a:p>
          <a:p>
            <a:pPr lvl="1"/>
            <a:r>
              <a:rPr lang="en-AU" dirty="0"/>
              <a:t>Run ./</a:t>
            </a:r>
            <a:r>
              <a:rPr lang="en-AU" dirty="0" err="1"/>
              <a:t>run.command</a:t>
            </a:r>
            <a:endParaRPr lang="en-AU" dirty="0"/>
          </a:p>
          <a:p>
            <a:r>
              <a:rPr lang="en-AU" dirty="0"/>
              <a:t>Open ‘127.0.0.1:5000’ on a browser to access the webserver client side </a:t>
            </a:r>
          </a:p>
        </p:txBody>
      </p:sp>
    </p:spTree>
    <p:extLst>
      <p:ext uri="{BB962C8B-B14F-4D97-AF65-F5344CB8AC3E}">
        <p14:creationId xmlns:p14="http://schemas.microsoft.com/office/powerpoint/2010/main" val="3582976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6EFB9-DCBB-4325-92FC-10DA3374405D}"/>
              </a:ext>
            </a:extLst>
          </p:cNvPr>
          <p:cNvSpPr>
            <a:spLocks noGrp="1"/>
          </p:cNvSpPr>
          <p:nvPr>
            <p:ph type="title"/>
          </p:nvPr>
        </p:nvSpPr>
        <p:spPr/>
        <p:txBody>
          <a:bodyPr/>
          <a:lstStyle/>
          <a:p>
            <a:r>
              <a:rPr lang="en-AU" dirty="0"/>
              <a:t>Thanks for the info but how do I even start?!</a:t>
            </a:r>
          </a:p>
        </p:txBody>
      </p:sp>
      <p:sp>
        <p:nvSpPr>
          <p:cNvPr id="3" name="Content Placeholder 2">
            <a:extLst>
              <a:ext uri="{FF2B5EF4-FFF2-40B4-BE49-F238E27FC236}">
                <a16:creationId xmlns:a16="http://schemas.microsoft.com/office/drawing/2014/main" id="{039EFE4B-FF65-4AF7-B547-E51C413C40C1}"/>
              </a:ext>
            </a:extLst>
          </p:cNvPr>
          <p:cNvSpPr>
            <a:spLocks noGrp="1"/>
          </p:cNvSpPr>
          <p:nvPr>
            <p:ph idx="1"/>
          </p:nvPr>
        </p:nvSpPr>
        <p:spPr>
          <a:xfrm>
            <a:off x="457200" y="1358900"/>
            <a:ext cx="2602225" cy="4767263"/>
          </a:xfrm>
        </p:spPr>
        <p:txBody>
          <a:bodyPr/>
          <a:lstStyle/>
          <a:p>
            <a:pPr marL="0" indent="0">
              <a:buNone/>
            </a:pPr>
            <a:r>
              <a:rPr lang="en-AU" dirty="0"/>
              <a:t>Task 1 begins with creating a login script</a:t>
            </a:r>
          </a:p>
          <a:p>
            <a:pPr marL="0" indent="0">
              <a:buNone/>
            </a:pPr>
            <a:r>
              <a:rPr lang="en-AU" dirty="0"/>
              <a:t>Let’s have a look at the week 08 tutorial.</a:t>
            </a:r>
          </a:p>
          <a:p>
            <a:pPr marL="0" indent="0">
              <a:buNone/>
            </a:pPr>
            <a:endParaRPr lang="en-AU" dirty="0"/>
          </a:p>
          <a:p>
            <a:pPr marL="0" indent="0">
              <a:buNone/>
            </a:pPr>
            <a:r>
              <a:rPr lang="en-AU" dirty="0"/>
              <a:t>That seems to be doing everything we need!</a:t>
            </a:r>
            <a:br>
              <a:rPr lang="en-AU" dirty="0"/>
            </a:br>
            <a:r>
              <a:rPr lang="en-AU" dirty="0"/>
              <a:t/>
            </a:r>
            <a:br>
              <a:rPr lang="en-AU" dirty="0"/>
            </a:br>
            <a:endParaRPr lang="en-AU" dirty="0"/>
          </a:p>
          <a:p>
            <a:pPr marL="0" indent="0">
              <a:buNone/>
            </a:pPr>
            <a:endParaRPr lang="en-AU" dirty="0"/>
          </a:p>
        </p:txBody>
      </p:sp>
      <p:pic>
        <p:nvPicPr>
          <p:cNvPr id="5" name="Picture 4">
            <a:extLst>
              <a:ext uri="{FF2B5EF4-FFF2-40B4-BE49-F238E27FC236}">
                <a16:creationId xmlns:a16="http://schemas.microsoft.com/office/drawing/2014/main" id="{4D57711C-26D8-4B22-8D3A-090261273FF8}"/>
              </a:ext>
            </a:extLst>
          </p:cNvPr>
          <p:cNvPicPr>
            <a:picLocks noChangeAspect="1"/>
          </p:cNvPicPr>
          <p:nvPr/>
        </p:nvPicPr>
        <p:blipFill>
          <a:blip r:embed="rId2"/>
          <a:stretch>
            <a:fillRect/>
          </a:stretch>
        </p:blipFill>
        <p:spPr>
          <a:xfrm>
            <a:off x="2960631" y="1260475"/>
            <a:ext cx="6433770" cy="5542689"/>
          </a:xfrm>
          <a:prstGeom prst="rect">
            <a:avLst/>
          </a:prstGeom>
        </p:spPr>
      </p:pic>
    </p:spTree>
    <p:extLst>
      <p:ext uri="{BB962C8B-B14F-4D97-AF65-F5344CB8AC3E}">
        <p14:creationId xmlns:p14="http://schemas.microsoft.com/office/powerpoint/2010/main" val="167621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5D318-19D1-4541-B3B8-703CE207F55E}"/>
              </a:ext>
            </a:extLst>
          </p:cNvPr>
          <p:cNvSpPr>
            <a:spLocks noGrp="1"/>
          </p:cNvSpPr>
          <p:nvPr>
            <p:ph type="title"/>
          </p:nvPr>
        </p:nvSpPr>
        <p:spPr/>
        <p:txBody>
          <a:bodyPr/>
          <a:lstStyle/>
          <a:p>
            <a:r>
              <a:rPr lang="en-AU" dirty="0"/>
              <a:t>Starting …</a:t>
            </a:r>
          </a:p>
        </p:txBody>
      </p:sp>
      <p:sp>
        <p:nvSpPr>
          <p:cNvPr id="3" name="Content Placeholder 2">
            <a:extLst>
              <a:ext uri="{FF2B5EF4-FFF2-40B4-BE49-F238E27FC236}">
                <a16:creationId xmlns:a16="http://schemas.microsoft.com/office/drawing/2014/main" id="{941DC8B1-77E2-4679-8CD1-208E1B41B4B0}"/>
              </a:ext>
            </a:extLst>
          </p:cNvPr>
          <p:cNvSpPr>
            <a:spLocks noGrp="1"/>
          </p:cNvSpPr>
          <p:nvPr>
            <p:ph idx="1"/>
          </p:nvPr>
        </p:nvSpPr>
        <p:spPr>
          <a:xfrm>
            <a:off x="457200" y="1358900"/>
            <a:ext cx="3401736" cy="4767263"/>
          </a:xfrm>
          <a:solidFill>
            <a:schemeClr val="bg1"/>
          </a:solidFill>
        </p:spPr>
        <p:txBody>
          <a:bodyPr>
            <a:normAutofit lnSpcReduction="10000"/>
          </a:bodyPr>
          <a:lstStyle/>
          <a:p>
            <a:pPr marL="0" indent="0">
              <a:buNone/>
            </a:pPr>
            <a:r>
              <a:rPr lang="en-AU" dirty="0"/>
              <a:t>We just need to change the table and schema names to be correct for the assignment.</a:t>
            </a:r>
          </a:p>
          <a:p>
            <a:pPr marL="0" indent="0">
              <a:buNone/>
            </a:pPr>
            <a:endParaRPr lang="en-AU" dirty="0"/>
          </a:p>
          <a:p>
            <a:pPr marL="0" indent="0">
              <a:buNone/>
            </a:pPr>
            <a:r>
              <a:rPr lang="en-AU" dirty="0"/>
              <a:t>So the SQL would be:</a:t>
            </a:r>
          </a:p>
          <a:p>
            <a:pPr marL="0" indent="0">
              <a:buNone/>
            </a:pPr>
            <a:r>
              <a:rPr lang="en-AU" dirty="0"/>
              <a:t>```</a:t>
            </a:r>
          </a:p>
          <a:p>
            <a:pPr marL="0" indent="0">
              <a:buNone/>
            </a:pPr>
            <a:r>
              <a:rPr lang="en-AU" dirty="0"/>
              <a:t>Select *</a:t>
            </a:r>
          </a:p>
          <a:p>
            <a:pPr marL="0" indent="0">
              <a:buNone/>
            </a:pPr>
            <a:r>
              <a:rPr lang="en-AU" dirty="0"/>
              <a:t>FROM </a:t>
            </a:r>
            <a:r>
              <a:rPr lang="en-AU" dirty="0" err="1"/>
              <a:t>mediaserver.UserAccount</a:t>
            </a:r>
            <a:endParaRPr lang="en-AU" dirty="0"/>
          </a:p>
          <a:p>
            <a:pPr marL="0" indent="0">
              <a:buNone/>
            </a:pPr>
            <a:r>
              <a:rPr lang="en-AU" dirty="0"/>
              <a:t>Where username</a:t>
            </a:r>
            <a:r>
              <a:rPr lang="en-AU" dirty="0" smtClean="0"/>
              <a:t>=%s</a:t>
            </a:r>
            <a:endParaRPr lang="en-AU" dirty="0"/>
          </a:p>
          <a:p>
            <a:pPr marL="0" indent="0">
              <a:buNone/>
            </a:pPr>
            <a:r>
              <a:rPr lang="en-AU" dirty="0"/>
              <a:t>AND</a:t>
            </a:r>
          </a:p>
          <a:p>
            <a:pPr marL="0" indent="0">
              <a:buNone/>
            </a:pPr>
            <a:r>
              <a:rPr lang="en-AU" dirty="0"/>
              <a:t>password</a:t>
            </a:r>
            <a:r>
              <a:rPr lang="en-AU" dirty="0" smtClean="0"/>
              <a:t>=%s;```</a:t>
            </a:r>
            <a:endParaRPr lang="en-AU" dirty="0"/>
          </a:p>
        </p:txBody>
      </p:sp>
      <p:pic>
        <p:nvPicPr>
          <p:cNvPr id="4" name="Picture 3">
            <a:extLst>
              <a:ext uri="{FF2B5EF4-FFF2-40B4-BE49-F238E27FC236}">
                <a16:creationId xmlns:a16="http://schemas.microsoft.com/office/drawing/2014/main" id="{0954C841-DBB8-4F4E-AD19-25ADE68CF776}"/>
              </a:ext>
            </a:extLst>
          </p:cNvPr>
          <p:cNvPicPr>
            <a:picLocks noChangeAspect="1"/>
          </p:cNvPicPr>
          <p:nvPr/>
        </p:nvPicPr>
        <p:blipFill>
          <a:blip r:embed="rId2">
            <a:alphaModFix amt="78000"/>
          </a:blip>
          <a:stretch>
            <a:fillRect/>
          </a:stretch>
        </p:blipFill>
        <p:spPr>
          <a:xfrm>
            <a:off x="3656917" y="831588"/>
            <a:ext cx="6433770" cy="5542689"/>
          </a:xfrm>
          <a:prstGeom prst="rect">
            <a:avLst/>
          </a:prstGeom>
        </p:spPr>
      </p:pic>
    </p:spTree>
    <p:extLst>
      <p:ext uri="{BB962C8B-B14F-4D97-AF65-F5344CB8AC3E}">
        <p14:creationId xmlns:p14="http://schemas.microsoft.com/office/powerpoint/2010/main" val="2297499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Oh no, we just have errors!</a:t>
            </a:r>
            <a:endParaRPr lang="en-AU"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936077"/>
            <a:ext cx="8229600" cy="4449127"/>
          </a:xfrm>
        </p:spPr>
      </p:pic>
      <p:sp>
        <p:nvSpPr>
          <p:cNvPr id="5" name="TextBox 4"/>
          <p:cNvSpPr txBox="1"/>
          <p:nvPr/>
        </p:nvSpPr>
        <p:spPr>
          <a:xfrm>
            <a:off x="390697" y="5251858"/>
            <a:ext cx="8237913" cy="1200329"/>
          </a:xfrm>
          <a:prstGeom prst="rect">
            <a:avLst/>
          </a:prstGeom>
          <a:noFill/>
        </p:spPr>
        <p:txBody>
          <a:bodyPr wrap="square" rtlCol="0">
            <a:spAutoFit/>
          </a:bodyPr>
          <a:lstStyle/>
          <a:p>
            <a:r>
              <a:rPr lang="en-AU" dirty="0" smtClean="0"/>
              <a:t>This is a result of the ‘raise’ command at the bottom of your functions in ‘database.py’. It throws the results of the exception to the function above. You can comment out the raise for the other parts of q1 (</a:t>
            </a:r>
            <a:r>
              <a:rPr lang="en-AU" dirty="0" err="1" smtClean="0"/>
              <a:t>user_playlists</a:t>
            </a:r>
            <a:r>
              <a:rPr lang="en-AU" dirty="0" smtClean="0"/>
              <a:t>(), </a:t>
            </a:r>
            <a:r>
              <a:rPr lang="en-AU" dirty="0" err="1" smtClean="0"/>
              <a:t>user_podcast_subscriptions</a:t>
            </a:r>
            <a:r>
              <a:rPr lang="en-AU" dirty="0" smtClean="0"/>
              <a:t>(), </a:t>
            </a:r>
            <a:r>
              <a:rPr lang="en-AU" dirty="0" err="1" smtClean="0"/>
              <a:t>user_in_progress_items</a:t>
            </a:r>
            <a:r>
              <a:rPr lang="en-AU" dirty="0" smtClean="0"/>
              <a:t>() ) to get you started.</a:t>
            </a:r>
            <a:endParaRPr lang="en-AU" dirty="0"/>
          </a:p>
        </p:txBody>
      </p:sp>
    </p:spTree>
    <p:extLst>
      <p:ext uri="{BB962C8B-B14F-4D97-AF65-F5344CB8AC3E}">
        <p14:creationId xmlns:p14="http://schemas.microsoft.com/office/powerpoint/2010/main" val="4299084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55054-60BB-47A1-899C-C924B6FCD1F9}"/>
              </a:ext>
            </a:extLst>
          </p:cNvPr>
          <p:cNvSpPr>
            <a:spLocks noGrp="1"/>
          </p:cNvSpPr>
          <p:nvPr>
            <p:ph type="title"/>
          </p:nvPr>
        </p:nvSpPr>
        <p:spPr/>
        <p:txBody>
          <a:bodyPr/>
          <a:lstStyle/>
          <a:p>
            <a:r>
              <a:rPr lang="en-AU" dirty="0"/>
              <a:t>… And that’s </a:t>
            </a:r>
            <a:r>
              <a:rPr lang="en-AU" dirty="0" smtClean="0"/>
              <a:t>Logging in </a:t>
            </a:r>
            <a:r>
              <a:rPr lang="en-AU" dirty="0"/>
              <a:t>Finished! </a:t>
            </a:r>
          </a:p>
        </p:txBody>
      </p:sp>
      <p:sp>
        <p:nvSpPr>
          <p:cNvPr id="3" name="Content Placeholder 2">
            <a:extLst>
              <a:ext uri="{FF2B5EF4-FFF2-40B4-BE49-F238E27FC236}">
                <a16:creationId xmlns:a16="http://schemas.microsoft.com/office/drawing/2014/main" id="{40CCD095-1BDD-4440-84D3-3E66EB8F9854}"/>
              </a:ext>
            </a:extLst>
          </p:cNvPr>
          <p:cNvSpPr>
            <a:spLocks noGrp="1"/>
          </p:cNvSpPr>
          <p:nvPr>
            <p:ph idx="1"/>
          </p:nvPr>
        </p:nvSpPr>
        <p:spPr/>
        <p:txBody>
          <a:bodyPr/>
          <a:lstStyle/>
          <a:p>
            <a:pPr marL="0" indent="0">
              <a:buNone/>
            </a:pPr>
            <a:r>
              <a:rPr lang="en-AU" dirty="0"/>
              <a:t>You can now log in.</a:t>
            </a:r>
          </a:p>
          <a:p>
            <a:pPr marL="0" indent="0">
              <a:buNone/>
            </a:pPr>
            <a:endParaRPr lang="en-AU" dirty="0"/>
          </a:p>
          <a:p>
            <a:pPr marL="0" indent="0">
              <a:buNone/>
            </a:pPr>
            <a:r>
              <a:rPr lang="en-AU" dirty="0"/>
              <a:t>Have a look at some sample data to find some user names</a:t>
            </a:r>
            <a:r>
              <a:rPr lang="en-AU" dirty="0" smtClean="0"/>
              <a:t>.</a:t>
            </a:r>
          </a:p>
          <a:p>
            <a:pPr marL="0" indent="0">
              <a:buNone/>
            </a:pPr>
            <a:endParaRPr lang="en-AU" dirty="0"/>
          </a:p>
          <a:p>
            <a:pPr marL="0" indent="0">
              <a:buNone/>
            </a:pPr>
            <a:r>
              <a:rPr lang="en-AU" dirty="0" smtClean="0"/>
              <a:t>Try the user: </a:t>
            </a:r>
          </a:p>
          <a:p>
            <a:pPr marL="0" indent="0">
              <a:buNone/>
            </a:pPr>
            <a:r>
              <a:rPr lang="en-AU" dirty="0"/>
              <a:t>	</a:t>
            </a:r>
            <a:r>
              <a:rPr lang="en-AU" dirty="0" err="1" smtClean="0"/>
              <a:t>michael.smith</a:t>
            </a:r>
            <a:r>
              <a:rPr lang="en-AU" dirty="0" smtClean="0"/>
              <a:t> </a:t>
            </a:r>
          </a:p>
          <a:p>
            <a:pPr marL="0" indent="0">
              <a:buNone/>
            </a:pPr>
            <a:r>
              <a:rPr lang="en-AU" dirty="0"/>
              <a:t>	</a:t>
            </a:r>
            <a:r>
              <a:rPr lang="en-AU" dirty="0"/>
              <a:t>cbHwm2VEL6</a:t>
            </a:r>
          </a:p>
          <a:p>
            <a:pPr marL="0" indent="0">
              <a:buNone/>
            </a:pPr>
            <a:endParaRPr lang="en-AU" dirty="0"/>
          </a:p>
          <a:p>
            <a:pPr marL="0" indent="0">
              <a:buNone/>
            </a:pPr>
            <a:endParaRPr lang="en-AU" dirty="0"/>
          </a:p>
        </p:txBody>
      </p:sp>
    </p:spTree>
    <p:extLst>
      <p:ext uri="{BB962C8B-B14F-4D97-AF65-F5344CB8AC3E}">
        <p14:creationId xmlns:p14="http://schemas.microsoft.com/office/powerpoint/2010/main" val="427540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323E-766D-430F-B871-0FFBF6AC176A}"/>
              </a:ext>
            </a:extLst>
          </p:cNvPr>
          <p:cNvSpPr>
            <a:spLocks noGrp="1"/>
          </p:cNvSpPr>
          <p:nvPr>
            <p:ph type="title"/>
          </p:nvPr>
        </p:nvSpPr>
        <p:spPr/>
        <p:txBody>
          <a:bodyPr/>
          <a:lstStyle/>
          <a:p>
            <a:r>
              <a:rPr lang="en-AU" dirty="0"/>
              <a:t>1. Connecting to Postgres using </a:t>
            </a:r>
            <a:r>
              <a:rPr lang="en-AU" dirty="0" err="1"/>
              <a:t>PgAdmin</a:t>
            </a:r>
            <a:r>
              <a:rPr lang="en-AU" dirty="0"/>
              <a:t> 4</a:t>
            </a:r>
          </a:p>
        </p:txBody>
      </p:sp>
      <p:sp>
        <p:nvSpPr>
          <p:cNvPr id="6" name="TextBox 5">
            <a:extLst>
              <a:ext uri="{FF2B5EF4-FFF2-40B4-BE49-F238E27FC236}">
                <a16:creationId xmlns:a16="http://schemas.microsoft.com/office/drawing/2014/main" id="{8B5E4B48-F5FC-4102-A7A0-536C627FED4C}"/>
              </a:ext>
            </a:extLst>
          </p:cNvPr>
          <p:cNvSpPr txBox="1"/>
          <p:nvPr/>
        </p:nvSpPr>
        <p:spPr>
          <a:xfrm>
            <a:off x="5090021" y="2329518"/>
            <a:ext cx="3026328" cy="1477328"/>
          </a:xfrm>
          <a:prstGeom prst="rect">
            <a:avLst/>
          </a:prstGeom>
          <a:noFill/>
        </p:spPr>
        <p:txBody>
          <a:bodyPr wrap="square" rtlCol="0">
            <a:spAutoFit/>
          </a:bodyPr>
          <a:lstStyle/>
          <a:p>
            <a:r>
              <a:rPr lang="en-AU" dirty="0"/>
              <a:t>If </a:t>
            </a:r>
            <a:r>
              <a:rPr lang="en-AU" dirty="0" err="1"/>
              <a:t>pgAdmin</a:t>
            </a:r>
            <a:r>
              <a:rPr lang="en-AU" dirty="0"/>
              <a:t> 4 is all that is available, you can use that too. However if you are installing yourself, I recommend </a:t>
            </a:r>
            <a:r>
              <a:rPr lang="en-AU" dirty="0" err="1"/>
              <a:t>pgadmin</a:t>
            </a:r>
            <a:r>
              <a:rPr lang="en-AU" dirty="0"/>
              <a:t> III.</a:t>
            </a:r>
          </a:p>
        </p:txBody>
      </p:sp>
      <p:cxnSp>
        <p:nvCxnSpPr>
          <p:cNvPr id="8" name="Straight Arrow Connector 7">
            <a:extLst>
              <a:ext uri="{FF2B5EF4-FFF2-40B4-BE49-F238E27FC236}">
                <a16:creationId xmlns:a16="http://schemas.microsoft.com/office/drawing/2014/main" id="{27E1743E-E95B-47DC-96F0-19790FA7607E}"/>
              </a:ext>
            </a:extLst>
          </p:cNvPr>
          <p:cNvCxnSpPr>
            <a:stCxn id="6" idx="1"/>
          </p:cNvCxnSpPr>
          <p:nvPr/>
        </p:nvCxnSpPr>
        <p:spPr>
          <a:xfrm flipH="1" flipV="1">
            <a:off x="3293937" y="2763648"/>
            <a:ext cx="1796084" cy="304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1184304" y="2169052"/>
            <a:ext cx="1842730" cy="3378338"/>
          </a:xfrm>
          <a:prstGeom prst="rect">
            <a:avLst/>
          </a:prstGeom>
        </p:spPr>
      </p:pic>
    </p:spTree>
    <p:extLst>
      <p:ext uri="{BB962C8B-B14F-4D97-AF65-F5344CB8AC3E}">
        <p14:creationId xmlns:p14="http://schemas.microsoft.com/office/powerpoint/2010/main" val="29959330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9A7833-7FAE-4611-893C-1B82E2B2400C}"/>
              </a:ext>
            </a:extLst>
          </p:cNvPr>
          <p:cNvPicPr>
            <a:picLocks noChangeAspect="1"/>
          </p:cNvPicPr>
          <p:nvPr/>
        </p:nvPicPr>
        <p:blipFill>
          <a:blip r:embed="rId2"/>
          <a:stretch>
            <a:fillRect/>
          </a:stretch>
        </p:blipFill>
        <p:spPr>
          <a:xfrm>
            <a:off x="2437828" y="1783006"/>
            <a:ext cx="3579518" cy="3943901"/>
          </a:xfrm>
          <a:prstGeom prst="rect">
            <a:avLst/>
          </a:prstGeom>
        </p:spPr>
      </p:pic>
      <p:sp>
        <p:nvSpPr>
          <p:cNvPr id="4" name="Title 1">
            <a:extLst>
              <a:ext uri="{FF2B5EF4-FFF2-40B4-BE49-F238E27FC236}">
                <a16:creationId xmlns:a16="http://schemas.microsoft.com/office/drawing/2014/main" id="{5CDBD547-DE25-425E-84F9-B7C4DF3FBCA6}"/>
              </a:ext>
            </a:extLst>
          </p:cNvPr>
          <p:cNvSpPr>
            <a:spLocks noGrp="1"/>
          </p:cNvSpPr>
          <p:nvPr>
            <p:ph type="title"/>
          </p:nvPr>
        </p:nvSpPr>
        <p:spPr>
          <a:xfrm>
            <a:off x="637916" y="519276"/>
            <a:ext cx="7886700" cy="994172"/>
          </a:xfrm>
        </p:spPr>
        <p:txBody>
          <a:bodyPr/>
          <a:lstStyle/>
          <a:p>
            <a:r>
              <a:rPr lang="en-AU" dirty="0"/>
              <a:t>1. Connecting to Postgres using </a:t>
            </a:r>
            <a:r>
              <a:rPr lang="en-AU" dirty="0" err="1"/>
              <a:t>PgAdmin</a:t>
            </a:r>
            <a:r>
              <a:rPr lang="en-AU" dirty="0"/>
              <a:t> 4</a:t>
            </a:r>
          </a:p>
        </p:txBody>
      </p:sp>
      <p:sp>
        <p:nvSpPr>
          <p:cNvPr id="8" name="TextBox 7">
            <a:extLst>
              <a:ext uri="{FF2B5EF4-FFF2-40B4-BE49-F238E27FC236}">
                <a16:creationId xmlns:a16="http://schemas.microsoft.com/office/drawing/2014/main" id="{EAB9629B-D00D-4323-8797-8B7104DC39BD}"/>
              </a:ext>
            </a:extLst>
          </p:cNvPr>
          <p:cNvSpPr txBox="1"/>
          <p:nvPr/>
        </p:nvSpPr>
        <p:spPr>
          <a:xfrm>
            <a:off x="6595848" y="2041228"/>
            <a:ext cx="2682619" cy="3693319"/>
          </a:xfrm>
          <a:prstGeom prst="rect">
            <a:avLst/>
          </a:prstGeom>
          <a:noFill/>
        </p:spPr>
        <p:txBody>
          <a:bodyPr wrap="square" rtlCol="0">
            <a:spAutoFit/>
          </a:bodyPr>
          <a:lstStyle/>
          <a:p>
            <a:r>
              <a:rPr lang="en-AU" dirty="0"/>
              <a:t>Fill out the New Server details.</a:t>
            </a:r>
            <a:br>
              <a:rPr lang="en-AU" dirty="0"/>
            </a:br>
            <a:r>
              <a:rPr lang="en-AU" dirty="0"/>
              <a:t>You only need to add these values:</a:t>
            </a:r>
          </a:p>
          <a:p>
            <a:pPr marL="257175" indent="-257175">
              <a:buFont typeface="+mj-lt"/>
              <a:buAutoNum type="arabicPeriod"/>
            </a:pPr>
            <a:r>
              <a:rPr lang="en-AU" dirty="0"/>
              <a:t>Name</a:t>
            </a:r>
          </a:p>
          <a:p>
            <a:pPr marL="257175" indent="-257175">
              <a:buFont typeface="+mj-lt"/>
              <a:buAutoNum type="arabicPeriod"/>
            </a:pPr>
            <a:r>
              <a:rPr lang="en-AU" dirty="0"/>
              <a:t>Host</a:t>
            </a:r>
          </a:p>
          <a:p>
            <a:pPr marL="257175" indent="-257175">
              <a:buFont typeface="+mj-lt"/>
              <a:buAutoNum type="arabicPeriod"/>
            </a:pPr>
            <a:r>
              <a:rPr lang="en-AU" dirty="0"/>
              <a:t>Username – replace abcd1234 with </a:t>
            </a:r>
            <a:r>
              <a:rPr lang="en-AU" b="1" dirty="0"/>
              <a:t>your </a:t>
            </a:r>
            <a:r>
              <a:rPr lang="en-AU" b="1" dirty="0" err="1"/>
              <a:t>unikey</a:t>
            </a:r>
            <a:endParaRPr lang="en-AU" b="1" dirty="0"/>
          </a:p>
          <a:p>
            <a:pPr marL="257175" indent="-257175">
              <a:buFont typeface="+mj-lt"/>
              <a:buAutoNum type="arabicPeriod"/>
            </a:pPr>
            <a:r>
              <a:rPr lang="en-AU" dirty="0"/>
              <a:t>Password – Use your 9 digit student ID</a:t>
            </a:r>
          </a:p>
          <a:p>
            <a:pPr marL="257175" indent="-257175">
              <a:buFont typeface="+mj-lt"/>
              <a:buAutoNum type="arabicPeriod"/>
            </a:pPr>
            <a:endParaRPr lang="en-AU" dirty="0"/>
          </a:p>
          <a:p>
            <a:r>
              <a:rPr lang="en-AU" dirty="0"/>
              <a:t>Then click ‘Save’</a:t>
            </a:r>
          </a:p>
        </p:txBody>
      </p:sp>
      <p:cxnSp>
        <p:nvCxnSpPr>
          <p:cNvPr id="10" name="Straight Arrow Connector 9">
            <a:extLst>
              <a:ext uri="{FF2B5EF4-FFF2-40B4-BE49-F238E27FC236}">
                <a16:creationId xmlns:a16="http://schemas.microsoft.com/office/drawing/2014/main" id="{34F3B24A-B6B4-425D-B15F-505FC14AAC4F}"/>
              </a:ext>
            </a:extLst>
          </p:cNvPr>
          <p:cNvCxnSpPr/>
          <p:nvPr/>
        </p:nvCxnSpPr>
        <p:spPr>
          <a:xfrm flipH="1" flipV="1">
            <a:off x="4806835" y="2372396"/>
            <a:ext cx="1789013" cy="428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ACA5278-DF4C-4508-82AD-7073A65DC1FC}"/>
              </a:ext>
            </a:extLst>
          </p:cNvPr>
          <p:cNvCxnSpPr>
            <a:stCxn id="8" idx="1"/>
          </p:cNvCxnSpPr>
          <p:nvPr/>
        </p:nvCxnSpPr>
        <p:spPr>
          <a:xfrm flipH="1" flipV="1">
            <a:off x="5791894" y="3506045"/>
            <a:ext cx="803954" cy="3818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64CE00B-CA23-4A22-9701-E97C15046C6A}"/>
              </a:ext>
            </a:extLst>
          </p:cNvPr>
          <p:cNvCxnSpPr/>
          <p:nvPr/>
        </p:nvCxnSpPr>
        <p:spPr>
          <a:xfrm flipH="1">
            <a:off x="5791893" y="3465632"/>
            <a:ext cx="803955" cy="325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D0C96F0-FB8E-4DF1-B7D5-D98EA1827885}"/>
              </a:ext>
            </a:extLst>
          </p:cNvPr>
          <p:cNvCxnSpPr/>
          <p:nvPr/>
        </p:nvCxnSpPr>
        <p:spPr>
          <a:xfrm flipH="1">
            <a:off x="5904115" y="4070444"/>
            <a:ext cx="691733" cy="1386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stretch>
            <a:fillRect/>
          </a:stretch>
        </p:blipFill>
        <p:spPr>
          <a:xfrm>
            <a:off x="610985" y="3870996"/>
            <a:ext cx="1445195" cy="1590004"/>
          </a:xfrm>
          <a:prstGeom prst="rect">
            <a:avLst/>
          </a:prstGeom>
        </p:spPr>
      </p:pic>
      <p:sp>
        <p:nvSpPr>
          <p:cNvPr id="3" name="TextBox 2"/>
          <p:cNvSpPr txBox="1"/>
          <p:nvPr/>
        </p:nvSpPr>
        <p:spPr>
          <a:xfrm>
            <a:off x="270879" y="2064836"/>
            <a:ext cx="1942385" cy="2585323"/>
          </a:xfrm>
          <a:prstGeom prst="rect">
            <a:avLst/>
          </a:prstGeom>
          <a:noFill/>
        </p:spPr>
        <p:txBody>
          <a:bodyPr wrap="square" rtlCol="0">
            <a:spAutoFit/>
          </a:bodyPr>
          <a:lstStyle/>
          <a:p>
            <a:r>
              <a:rPr lang="en-AU" dirty="0"/>
              <a:t>Your first screen will just ask for the name/label. You must click on the connection tab to fill in the remainder of the details</a:t>
            </a:r>
          </a:p>
        </p:txBody>
      </p:sp>
      <p:sp>
        <p:nvSpPr>
          <p:cNvPr id="5" name="Oval 4"/>
          <p:cNvSpPr/>
          <p:nvPr/>
        </p:nvSpPr>
        <p:spPr>
          <a:xfrm>
            <a:off x="810492" y="3949585"/>
            <a:ext cx="261851" cy="1208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9" name="Straight Arrow Connector 8"/>
          <p:cNvCxnSpPr>
            <a:stCxn id="3" idx="2"/>
            <a:endCxn id="5" idx="7"/>
          </p:cNvCxnSpPr>
          <p:nvPr/>
        </p:nvCxnSpPr>
        <p:spPr>
          <a:xfrm flipH="1" flipV="1">
            <a:off x="1033996" y="3967285"/>
            <a:ext cx="208076" cy="6828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3868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C66C97C-23BE-4B29-AF74-3ADEF83E9CFF}"/>
              </a:ext>
            </a:extLst>
          </p:cNvPr>
          <p:cNvSpPr>
            <a:spLocks noGrp="1"/>
          </p:cNvSpPr>
          <p:nvPr>
            <p:ph idx="1"/>
          </p:nvPr>
        </p:nvSpPr>
        <p:spPr/>
        <p:txBody>
          <a:bodyPr/>
          <a:lstStyle/>
          <a:p>
            <a:pPr marL="0" indent="0">
              <a:buNone/>
            </a:pPr>
            <a:r>
              <a:rPr lang="en-AU" dirty="0"/>
              <a:t>Connection Settings:</a:t>
            </a:r>
          </a:p>
          <a:p>
            <a:r>
              <a:rPr lang="en-AU" dirty="0"/>
              <a:t>Connection Name: Anything you want, try ‘a03’</a:t>
            </a:r>
          </a:p>
          <a:p>
            <a:r>
              <a:rPr lang="en-AU" dirty="0"/>
              <a:t>Hostname: soit-db-pro-2.ucc.usyd.edu.au</a:t>
            </a:r>
          </a:p>
          <a:p>
            <a:r>
              <a:rPr lang="en-AU" dirty="0"/>
              <a:t>Username: y19s2i2120_&lt;</a:t>
            </a:r>
            <a:r>
              <a:rPr lang="en-AU" dirty="0" err="1"/>
              <a:t>your_unikey</a:t>
            </a:r>
            <a:r>
              <a:rPr lang="en-AU" dirty="0"/>
              <a:t>&gt;</a:t>
            </a:r>
          </a:p>
          <a:p>
            <a:pPr lvl="1"/>
            <a:r>
              <a:rPr lang="en-AU" dirty="0"/>
              <a:t>E.g. if your </a:t>
            </a:r>
            <a:r>
              <a:rPr lang="en-AU" dirty="0" err="1"/>
              <a:t>unikey</a:t>
            </a:r>
            <a:r>
              <a:rPr lang="en-AU" dirty="0"/>
              <a:t> was abcd1234, your username would be: y19s2i2120_abcd1234</a:t>
            </a:r>
          </a:p>
          <a:p>
            <a:r>
              <a:rPr lang="en-AU" dirty="0"/>
              <a:t>Password: &lt;your 9 digit SID&gt;</a:t>
            </a:r>
          </a:p>
          <a:p>
            <a:pPr lvl="1"/>
            <a:r>
              <a:rPr lang="en-AU" dirty="0" err="1"/>
              <a:t>E.g</a:t>
            </a:r>
            <a:r>
              <a:rPr lang="en-AU" dirty="0"/>
              <a:t> If your SID was 499100100, your password would be: 499100100</a:t>
            </a:r>
          </a:p>
        </p:txBody>
      </p:sp>
      <p:sp>
        <p:nvSpPr>
          <p:cNvPr id="4" name="Title 1">
            <a:extLst>
              <a:ext uri="{FF2B5EF4-FFF2-40B4-BE49-F238E27FC236}">
                <a16:creationId xmlns:a16="http://schemas.microsoft.com/office/drawing/2014/main" id="{09ED26A0-5499-4D80-9840-095BE90B1299}"/>
              </a:ext>
            </a:extLst>
          </p:cNvPr>
          <p:cNvSpPr>
            <a:spLocks noGrp="1"/>
          </p:cNvSpPr>
          <p:nvPr>
            <p:ph type="title"/>
          </p:nvPr>
        </p:nvSpPr>
        <p:spPr>
          <a:xfrm>
            <a:off x="457200" y="117475"/>
            <a:ext cx="8229600" cy="1143000"/>
          </a:xfrm>
        </p:spPr>
        <p:txBody>
          <a:bodyPr/>
          <a:lstStyle/>
          <a:p>
            <a:r>
              <a:rPr lang="en-AU" dirty="0"/>
              <a:t>1. Connecting to Postgres using </a:t>
            </a:r>
            <a:r>
              <a:rPr lang="en-AU" dirty="0" err="1"/>
              <a:t>PgAdmin</a:t>
            </a:r>
            <a:r>
              <a:rPr lang="en-AU" dirty="0"/>
              <a:t> 4</a:t>
            </a:r>
          </a:p>
        </p:txBody>
      </p:sp>
    </p:spTree>
    <p:extLst>
      <p:ext uri="{BB962C8B-B14F-4D97-AF65-F5344CB8AC3E}">
        <p14:creationId xmlns:p14="http://schemas.microsoft.com/office/powerpoint/2010/main" val="1562093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08734D2-B776-4886-B31A-92C972FFA8D1}"/>
              </a:ext>
            </a:extLst>
          </p:cNvPr>
          <p:cNvPicPr>
            <a:picLocks noGrp="1" noChangeAspect="1"/>
          </p:cNvPicPr>
          <p:nvPr>
            <p:ph idx="1"/>
          </p:nvPr>
        </p:nvPicPr>
        <p:blipFill>
          <a:blip r:embed="rId2"/>
          <a:stretch>
            <a:fillRect/>
          </a:stretch>
        </p:blipFill>
        <p:spPr>
          <a:xfrm>
            <a:off x="780877" y="2174927"/>
            <a:ext cx="3115110" cy="1743318"/>
          </a:xfrm>
          <a:prstGeom prst="rect">
            <a:avLst/>
          </a:prstGeom>
        </p:spPr>
      </p:pic>
      <p:sp>
        <p:nvSpPr>
          <p:cNvPr id="4" name="Title 1">
            <a:extLst>
              <a:ext uri="{FF2B5EF4-FFF2-40B4-BE49-F238E27FC236}">
                <a16:creationId xmlns:a16="http://schemas.microsoft.com/office/drawing/2014/main" id="{A47FA796-03A0-476A-A825-00F3BC81FF88}"/>
              </a:ext>
            </a:extLst>
          </p:cNvPr>
          <p:cNvSpPr>
            <a:spLocks noGrp="1"/>
          </p:cNvSpPr>
          <p:nvPr>
            <p:ph type="title"/>
          </p:nvPr>
        </p:nvSpPr>
        <p:spPr>
          <a:xfrm>
            <a:off x="628650" y="1131094"/>
            <a:ext cx="7886700" cy="994172"/>
          </a:xfrm>
        </p:spPr>
        <p:txBody>
          <a:bodyPr/>
          <a:lstStyle/>
          <a:p>
            <a:r>
              <a:rPr lang="en-AU" dirty="0"/>
              <a:t>1. Connecting to Postgres using </a:t>
            </a:r>
            <a:r>
              <a:rPr lang="en-AU" dirty="0" err="1"/>
              <a:t>PgAdmin</a:t>
            </a:r>
            <a:r>
              <a:rPr lang="en-AU" dirty="0"/>
              <a:t> III</a:t>
            </a:r>
          </a:p>
        </p:txBody>
      </p:sp>
      <p:sp>
        <p:nvSpPr>
          <p:cNvPr id="6" name="TextBox 5">
            <a:extLst>
              <a:ext uri="{FF2B5EF4-FFF2-40B4-BE49-F238E27FC236}">
                <a16:creationId xmlns:a16="http://schemas.microsoft.com/office/drawing/2014/main" id="{66E4FD4A-258D-4089-AB7F-535D92054921}"/>
              </a:ext>
            </a:extLst>
          </p:cNvPr>
          <p:cNvSpPr txBox="1"/>
          <p:nvPr/>
        </p:nvSpPr>
        <p:spPr>
          <a:xfrm>
            <a:off x="5335398" y="2530855"/>
            <a:ext cx="2950828" cy="3416320"/>
          </a:xfrm>
          <a:prstGeom prst="rect">
            <a:avLst/>
          </a:prstGeom>
          <a:noFill/>
        </p:spPr>
        <p:txBody>
          <a:bodyPr wrap="square" rtlCol="0">
            <a:spAutoFit/>
          </a:bodyPr>
          <a:lstStyle/>
          <a:p>
            <a:r>
              <a:rPr lang="en-AU" dirty="0"/>
              <a:t>You should see a connection under servers for ‘19s2 isys2120’ in your connections tab.</a:t>
            </a:r>
          </a:p>
          <a:p>
            <a:r>
              <a:rPr lang="en-AU" dirty="0"/>
              <a:t/>
            </a:r>
            <a:br>
              <a:rPr lang="en-AU" dirty="0"/>
            </a:br>
            <a:r>
              <a:rPr lang="en-AU" dirty="0"/>
              <a:t>As you can see, there are many databases, you will need to scroll down until you find the database that matches your </a:t>
            </a:r>
            <a:r>
              <a:rPr lang="en-AU" dirty="0" err="1"/>
              <a:t>unikey</a:t>
            </a:r>
            <a:r>
              <a:rPr lang="en-AU" dirty="0"/>
              <a:t> in the format:</a:t>
            </a:r>
            <a:br>
              <a:rPr lang="en-AU" dirty="0"/>
            </a:br>
            <a:r>
              <a:rPr lang="en-AU" dirty="0"/>
              <a:t>‘y19s2i2120_abcd1234</a:t>
            </a:r>
          </a:p>
        </p:txBody>
      </p:sp>
      <p:cxnSp>
        <p:nvCxnSpPr>
          <p:cNvPr id="8" name="Straight Arrow Connector 7">
            <a:extLst>
              <a:ext uri="{FF2B5EF4-FFF2-40B4-BE49-F238E27FC236}">
                <a16:creationId xmlns:a16="http://schemas.microsoft.com/office/drawing/2014/main" id="{592FBC2A-8159-4C1E-B4E4-FE5679DC1050}"/>
              </a:ext>
            </a:extLst>
          </p:cNvPr>
          <p:cNvCxnSpPr/>
          <p:nvPr/>
        </p:nvCxnSpPr>
        <p:spPr>
          <a:xfrm flipH="1" flipV="1">
            <a:off x="2013358" y="3323613"/>
            <a:ext cx="3303165" cy="339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318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4B8CA-DA01-4998-8F85-55F1C24D8864}"/>
              </a:ext>
            </a:extLst>
          </p:cNvPr>
          <p:cNvSpPr>
            <a:spLocks noGrp="1"/>
          </p:cNvSpPr>
          <p:nvPr>
            <p:ph type="title"/>
          </p:nvPr>
        </p:nvSpPr>
        <p:spPr/>
        <p:txBody>
          <a:bodyPr/>
          <a:lstStyle/>
          <a:p>
            <a:r>
              <a:rPr lang="en-AU" dirty="0"/>
              <a:t>How does the system work?</a:t>
            </a:r>
          </a:p>
        </p:txBody>
      </p:sp>
      <p:pic>
        <p:nvPicPr>
          <p:cNvPr id="5" name="Content Placeholder 4" descr="A close up of a map&#10;&#10;Description automatically generated">
            <a:extLst>
              <a:ext uri="{FF2B5EF4-FFF2-40B4-BE49-F238E27FC236}">
                <a16:creationId xmlns:a16="http://schemas.microsoft.com/office/drawing/2014/main" id="{FB8C640C-1AB6-404E-BC65-E9C03199776D}"/>
              </a:ext>
            </a:extLst>
          </p:cNvPr>
          <p:cNvPicPr>
            <a:picLocks noGrp="1" noChangeAspect="1"/>
          </p:cNvPicPr>
          <p:nvPr>
            <p:ph idx="1"/>
          </p:nvPr>
        </p:nvPicPr>
        <p:blipFill>
          <a:blip r:embed="rId2"/>
          <a:stretch>
            <a:fillRect/>
          </a:stretch>
        </p:blipFill>
        <p:spPr>
          <a:xfrm>
            <a:off x="1112678" y="1358900"/>
            <a:ext cx="6918643" cy="4767263"/>
          </a:xfrm>
        </p:spPr>
      </p:pic>
    </p:spTree>
    <p:extLst>
      <p:ext uri="{BB962C8B-B14F-4D97-AF65-F5344CB8AC3E}">
        <p14:creationId xmlns:p14="http://schemas.microsoft.com/office/powerpoint/2010/main" val="29877960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D9F7D-1890-4AC2-8031-177A5BD03A5C}"/>
              </a:ext>
            </a:extLst>
          </p:cNvPr>
          <p:cNvSpPr>
            <a:spLocks noGrp="1"/>
          </p:cNvSpPr>
          <p:nvPr>
            <p:ph type="title"/>
          </p:nvPr>
        </p:nvSpPr>
        <p:spPr/>
        <p:txBody>
          <a:bodyPr/>
          <a:lstStyle/>
          <a:p>
            <a:r>
              <a:rPr lang="en-AU" dirty="0"/>
              <a:t>1. Connecting to Postgres using </a:t>
            </a:r>
            <a:r>
              <a:rPr lang="en-AU" dirty="0" err="1"/>
              <a:t>PgAdmin</a:t>
            </a:r>
            <a:r>
              <a:rPr lang="en-AU" dirty="0"/>
              <a:t> III/4</a:t>
            </a:r>
          </a:p>
        </p:txBody>
      </p:sp>
      <p:pic>
        <p:nvPicPr>
          <p:cNvPr id="4" name="Content Placeholder 3">
            <a:extLst>
              <a:ext uri="{FF2B5EF4-FFF2-40B4-BE49-F238E27FC236}">
                <a16:creationId xmlns:a16="http://schemas.microsoft.com/office/drawing/2014/main" id="{9081A54C-54CA-419F-BF66-958F31F44970}"/>
              </a:ext>
            </a:extLst>
          </p:cNvPr>
          <p:cNvPicPr>
            <a:picLocks noGrp="1" noChangeAspect="1"/>
          </p:cNvPicPr>
          <p:nvPr>
            <p:ph idx="1"/>
          </p:nvPr>
        </p:nvPicPr>
        <p:blipFill>
          <a:blip r:embed="rId2"/>
          <a:stretch>
            <a:fillRect/>
          </a:stretch>
        </p:blipFill>
        <p:spPr>
          <a:xfrm>
            <a:off x="645429" y="1911881"/>
            <a:ext cx="2279719" cy="3744140"/>
          </a:xfrm>
          <a:prstGeom prst="rect">
            <a:avLst/>
          </a:prstGeom>
        </p:spPr>
      </p:pic>
      <p:sp>
        <p:nvSpPr>
          <p:cNvPr id="5" name="TextBox 4">
            <a:extLst>
              <a:ext uri="{FF2B5EF4-FFF2-40B4-BE49-F238E27FC236}">
                <a16:creationId xmlns:a16="http://schemas.microsoft.com/office/drawing/2014/main" id="{59DD0712-3D37-4500-90A2-03662C3F6EDB}"/>
              </a:ext>
            </a:extLst>
          </p:cNvPr>
          <p:cNvSpPr txBox="1"/>
          <p:nvPr/>
        </p:nvSpPr>
        <p:spPr>
          <a:xfrm>
            <a:off x="3554834" y="1798792"/>
            <a:ext cx="3366083" cy="3693319"/>
          </a:xfrm>
          <a:prstGeom prst="rect">
            <a:avLst/>
          </a:prstGeom>
          <a:noFill/>
        </p:spPr>
        <p:txBody>
          <a:bodyPr wrap="square" rtlCol="0">
            <a:spAutoFit/>
          </a:bodyPr>
          <a:lstStyle/>
          <a:p>
            <a:r>
              <a:rPr lang="en-AU" dirty="0"/>
              <a:t>Once you have found your particular database, you can expand all the items and view the structure of the database.</a:t>
            </a:r>
          </a:p>
          <a:p>
            <a:endParaRPr lang="en-AU" dirty="0"/>
          </a:p>
          <a:p>
            <a:r>
              <a:rPr lang="en-AU" dirty="0"/>
              <a:t>In </a:t>
            </a:r>
            <a:r>
              <a:rPr lang="en-AU" dirty="0" err="1"/>
              <a:t>postgres</a:t>
            </a:r>
            <a:r>
              <a:rPr lang="en-AU" dirty="0"/>
              <a:t>, tables are also grouped into schemas. Right now we only have the ‘public’ schema.</a:t>
            </a:r>
          </a:p>
          <a:p>
            <a:endParaRPr lang="en-AU" dirty="0"/>
          </a:p>
          <a:p>
            <a:r>
              <a:rPr lang="en-AU" dirty="0"/>
              <a:t>However we want to load our assignment 03 schema into a new server</a:t>
            </a:r>
          </a:p>
        </p:txBody>
      </p:sp>
    </p:spTree>
    <p:extLst>
      <p:ext uri="{BB962C8B-B14F-4D97-AF65-F5344CB8AC3E}">
        <p14:creationId xmlns:p14="http://schemas.microsoft.com/office/powerpoint/2010/main" val="919061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1. Running queries using </a:t>
            </a:r>
            <a:r>
              <a:rPr lang="en-AU" dirty="0" err="1"/>
              <a:t>PgAdmin</a:t>
            </a:r>
            <a:r>
              <a:rPr lang="en-AU" dirty="0"/>
              <a:t> 4</a:t>
            </a:r>
          </a:p>
        </p:txBody>
      </p:sp>
      <p:pic>
        <p:nvPicPr>
          <p:cNvPr id="4" name="Content Placeholder 3"/>
          <p:cNvPicPr>
            <a:picLocks noGrp="1" noChangeAspect="1"/>
          </p:cNvPicPr>
          <p:nvPr>
            <p:ph idx="1"/>
          </p:nvPr>
        </p:nvPicPr>
        <p:blipFill>
          <a:blip r:embed="rId2"/>
          <a:stretch>
            <a:fillRect/>
          </a:stretch>
        </p:blipFill>
        <p:spPr>
          <a:xfrm>
            <a:off x="2667347" y="2307518"/>
            <a:ext cx="5801784" cy="3263504"/>
          </a:xfrm>
          <a:prstGeom prst="rect">
            <a:avLst/>
          </a:prstGeom>
        </p:spPr>
      </p:pic>
      <p:sp>
        <p:nvSpPr>
          <p:cNvPr id="5" name="Oval 4"/>
          <p:cNvSpPr/>
          <p:nvPr/>
        </p:nvSpPr>
        <p:spPr>
          <a:xfrm>
            <a:off x="3273136" y="2584219"/>
            <a:ext cx="168333" cy="1496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Arrow Connector 6"/>
          <p:cNvCxnSpPr/>
          <p:nvPr/>
        </p:nvCxnSpPr>
        <p:spPr>
          <a:xfrm>
            <a:off x="1988820" y="2659033"/>
            <a:ext cx="128431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4073" y="2307519"/>
            <a:ext cx="1614747" cy="3139321"/>
          </a:xfrm>
          <a:prstGeom prst="rect">
            <a:avLst/>
          </a:prstGeom>
          <a:noFill/>
        </p:spPr>
        <p:txBody>
          <a:bodyPr wrap="square" rtlCol="0">
            <a:spAutoFit/>
          </a:bodyPr>
          <a:lstStyle/>
          <a:p>
            <a:r>
              <a:rPr lang="en-AU" dirty="0"/>
              <a:t>Scroll down and select your database that corresponds to your login</a:t>
            </a:r>
          </a:p>
          <a:p>
            <a:endParaRPr lang="en-AU" dirty="0"/>
          </a:p>
          <a:p>
            <a:r>
              <a:rPr lang="en-AU" dirty="0"/>
              <a:t>Click on the ‘lightning’ icon to launch the query tool</a:t>
            </a:r>
          </a:p>
        </p:txBody>
      </p:sp>
    </p:spTree>
    <p:extLst>
      <p:ext uri="{BB962C8B-B14F-4D97-AF65-F5344CB8AC3E}">
        <p14:creationId xmlns:p14="http://schemas.microsoft.com/office/powerpoint/2010/main" val="2028304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8650" y="1831189"/>
            <a:ext cx="7222062" cy="4062410"/>
          </a:xfrm>
          <a:prstGeom prst="rect">
            <a:avLst/>
          </a:prstGeom>
        </p:spPr>
      </p:pic>
      <p:sp>
        <p:nvSpPr>
          <p:cNvPr id="5" name="Title 1">
            <a:extLst>
              <a:ext uri="{FF2B5EF4-FFF2-40B4-BE49-F238E27FC236}">
                <a16:creationId xmlns:a16="http://schemas.microsoft.com/office/drawing/2014/main" id="{135B323B-27EB-47B0-8708-D1207D9E1ED2}"/>
              </a:ext>
            </a:extLst>
          </p:cNvPr>
          <p:cNvSpPr>
            <a:spLocks noGrp="1"/>
          </p:cNvSpPr>
          <p:nvPr>
            <p:ph type="title"/>
          </p:nvPr>
        </p:nvSpPr>
        <p:spPr>
          <a:xfrm>
            <a:off x="628650" y="697834"/>
            <a:ext cx="7886700" cy="994172"/>
          </a:xfrm>
        </p:spPr>
        <p:txBody>
          <a:bodyPr/>
          <a:lstStyle/>
          <a:p>
            <a:r>
              <a:rPr lang="en-AU" dirty="0"/>
              <a:t>1. Running Queries – </a:t>
            </a:r>
            <a:r>
              <a:rPr lang="en-AU" dirty="0" err="1"/>
              <a:t>Pg</a:t>
            </a:r>
            <a:r>
              <a:rPr lang="en-AU" dirty="0"/>
              <a:t> Admin4</a:t>
            </a:r>
          </a:p>
        </p:txBody>
      </p:sp>
      <p:sp>
        <p:nvSpPr>
          <p:cNvPr id="6" name="TextBox 5">
            <a:extLst>
              <a:ext uri="{FF2B5EF4-FFF2-40B4-BE49-F238E27FC236}">
                <a16:creationId xmlns:a16="http://schemas.microsoft.com/office/drawing/2014/main" id="{3A41C766-C087-48BF-BF21-1F982C21C6DE}"/>
              </a:ext>
            </a:extLst>
          </p:cNvPr>
          <p:cNvSpPr txBox="1"/>
          <p:nvPr/>
        </p:nvSpPr>
        <p:spPr>
          <a:xfrm>
            <a:off x="1736521" y="2546995"/>
            <a:ext cx="6062894" cy="1477328"/>
          </a:xfrm>
          <a:prstGeom prst="rect">
            <a:avLst/>
          </a:prstGeom>
          <a:noFill/>
          <a:ln w="76200">
            <a:solidFill>
              <a:srgbClr val="FF0000"/>
            </a:solidFill>
          </a:ln>
        </p:spPr>
        <p:txBody>
          <a:bodyPr wrap="square" rtlCol="0">
            <a:spAutoFit/>
          </a:bodyPr>
          <a:lstStyle/>
          <a:p>
            <a:pPr algn="ctr"/>
            <a:endParaRPr lang="en-AU" dirty="0"/>
          </a:p>
          <a:p>
            <a:pPr algn="ctr"/>
            <a:endParaRPr lang="en-AU" dirty="0"/>
          </a:p>
          <a:p>
            <a:pPr algn="ctr"/>
            <a:r>
              <a:rPr lang="en-AU" dirty="0"/>
              <a:t>Query Window</a:t>
            </a:r>
          </a:p>
          <a:p>
            <a:pPr algn="ctr"/>
            <a:endParaRPr lang="en-AU" dirty="0"/>
          </a:p>
          <a:p>
            <a:pPr algn="ctr"/>
            <a:endParaRPr lang="en-AU" dirty="0"/>
          </a:p>
        </p:txBody>
      </p:sp>
      <p:sp>
        <p:nvSpPr>
          <p:cNvPr id="7" name="TextBox 6">
            <a:extLst>
              <a:ext uri="{FF2B5EF4-FFF2-40B4-BE49-F238E27FC236}">
                <a16:creationId xmlns:a16="http://schemas.microsoft.com/office/drawing/2014/main" id="{F6BC44F9-7E70-41B6-AD0C-D3F32F2FC70A}"/>
              </a:ext>
            </a:extLst>
          </p:cNvPr>
          <p:cNvSpPr txBox="1"/>
          <p:nvPr/>
        </p:nvSpPr>
        <p:spPr>
          <a:xfrm>
            <a:off x="1736521" y="4108855"/>
            <a:ext cx="6062894" cy="1477328"/>
          </a:xfrm>
          <a:prstGeom prst="rect">
            <a:avLst/>
          </a:prstGeom>
          <a:noFill/>
          <a:ln w="76200">
            <a:solidFill>
              <a:srgbClr val="0070C0"/>
            </a:solidFill>
          </a:ln>
        </p:spPr>
        <p:txBody>
          <a:bodyPr wrap="square" rtlCol="0">
            <a:spAutoFit/>
          </a:bodyPr>
          <a:lstStyle/>
          <a:p>
            <a:pPr algn="ctr"/>
            <a:endParaRPr lang="en-AU" dirty="0"/>
          </a:p>
          <a:p>
            <a:pPr algn="ctr"/>
            <a:endParaRPr lang="en-AU" dirty="0"/>
          </a:p>
          <a:p>
            <a:pPr algn="ctr"/>
            <a:r>
              <a:rPr lang="en-AU" dirty="0"/>
              <a:t>Output Window</a:t>
            </a:r>
          </a:p>
          <a:p>
            <a:pPr algn="ctr"/>
            <a:endParaRPr lang="en-AU" dirty="0"/>
          </a:p>
          <a:p>
            <a:pPr algn="ctr"/>
            <a:endParaRPr lang="en-AU" dirty="0"/>
          </a:p>
        </p:txBody>
      </p:sp>
    </p:spTree>
    <p:extLst>
      <p:ext uri="{BB962C8B-B14F-4D97-AF65-F5344CB8AC3E}">
        <p14:creationId xmlns:p14="http://schemas.microsoft.com/office/powerpoint/2010/main" val="35090767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A8A0B-8AE6-4490-AEEB-5AF8E3DA4982}"/>
              </a:ext>
            </a:extLst>
          </p:cNvPr>
          <p:cNvSpPr>
            <a:spLocks noGrp="1"/>
          </p:cNvSpPr>
          <p:nvPr>
            <p:ph type="title"/>
          </p:nvPr>
        </p:nvSpPr>
        <p:spPr/>
        <p:txBody>
          <a:bodyPr/>
          <a:lstStyle/>
          <a:p>
            <a:r>
              <a:rPr lang="en-AU" dirty="0"/>
              <a:t>Files to Load</a:t>
            </a:r>
          </a:p>
        </p:txBody>
      </p:sp>
      <p:sp>
        <p:nvSpPr>
          <p:cNvPr id="3" name="Content Placeholder 2">
            <a:extLst>
              <a:ext uri="{FF2B5EF4-FFF2-40B4-BE49-F238E27FC236}">
                <a16:creationId xmlns:a16="http://schemas.microsoft.com/office/drawing/2014/main" id="{A3EC7A8B-3223-4AE1-A426-E6BA4E0FBD91}"/>
              </a:ext>
            </a:extLst>
          </p:cNvPr>
          <p:cNvSpPr>
            <a:spLocks noGrp="1"/>
          </p:cNvSpPr>
          <p:nvPr>
            <p:ph idx="1"/>
          </p:nvPr>
        </p:nvSpPr>
        <p:spPr/>
        <p:txBody>
          <a:bodyPr/>
          <a:lstStyle/>
          <a:p>
            <a:pPr marL="0" indent="0">
              <a:buNone/>
            </a:pPr>
            <a:r>
              <a:rPr lang="en-AU" dirty="0"/>
              <a:t>First Load ‘</a:t>
            </a:r>
            <a:r>
              <a:rPr lang="en-AU" dirty="0" err="1"/>
              <a:t>mediaserver_schema.sql</a:t>
            </a:r>
            <a:r>
              <a:rPr lang="en-AU" dirty="0"/>
              <a:t>’</a:t>
            </a:r>
          </a:p>
          <a:p>
            <a:pPr marL="0" indent="0">
              <a:buNone/>
            </a:pPr>
            <a:endParaRPr lang="en-AU" dirty="0"/>
          </a:p>
          <a:p>
            <a:pPr marL="0" indent="0">
              <a:buNone/>
            </a:pPr>
            <a:r>
              <a:rPr lang="en-AU" dirty="0"/>
              <a:t>After running that, load ‘</a:t>
            </a:r>
            <a:r>
              <a:rPr lang="en-AU" dirty="0" err="1"/>
              <a:t>mediaserver_sampledata.sql</a:t>
            </a:r>
            <a:r>
              <a:rPr lang="en-AU" dirty="0"/>
              <a:t>’</a:t>
            </a:r>
          </a:p>
        </p:txBody>
      </p:sp>
    </p:spTree>
    <p:extLst>
      <p:ext uri="{BB962C8B-B14F-4D97-AF65-F5344CB8AC3E}">
        <p14:creationId xmlns:p14="http://schemas.microsoft.com/office/powerpoint/2010/main" val="1649830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01651" y="1981983"/>
            <a:ext cx="6391793" cy="3595384"/>
          </a:xfrm>
          <a:prstGeom prst="rect">
            <a:avLst/>
          </a:prstGeom>
        </p:spPr>
      </p:pic>
      <p:sp>
        <p:nvSpPr>
          <p:cNvPr id="2" name="Title 1">
            <a:extLst>
              <a:ext uri="{FF2B5EF4-FFF2-40B4-BE49-F238E27FC236}">
                <a16:creationId xmlns:a16="http://schemas.microsoft.com/office/drawing/2014/main" id="{A6568C2C-4DE9-44AF-8D9F-C342D49C9A4A}"/>
              </a:ext>
            </a:extLst>
          </p:cNvPr>
          <p:cNvSpPr>
            <a:spLocks noGrp="1"/>
          </p:cNvSpPr>
          <p:nvPr>
            <p:ph type="title"/>
          </p:nvPr>
        </p:nvSpPr>
        <p:spPr/>
        <p:txBody>
          <a:bodyPr/>
          <a:lstStyle/>
          <a:p>
            <a:r>
              <a:rPr lang="en-AU" dirty="0"/>
              <a:t>1. Running Queries – pgAdmin4</a:t>
            </a:r>
          </a:p>
        </p:txBody>
      </p:sp>
      <p:sp>
        <p:nvSpPr>
          <p:cNvPr id="5" name="TextBox 4">
            <a:extLst>
              <a:ext uri="{FF2B5EF4-FFF2-40B4-BE49-F238E27FC236}">
                <a16:creationId xmlns:a16="http://schemas.microsoft.com/office/drawing/2014/main" id="{F22D52E1-B504-423E-84D5-3CC5350CF8FF}"/>
              </a:ext>
            </a:extLst>
          </p:cNvPr>
          <p:cNvSpPr txBox="1"/>
          <p:nvPr/>
        </p:nvSpPr>
        <p:spPr>
          <a:xfrm>
            <a:off x="4420789" y="3257667"/>
            <a:ext cx="2472655" cy="1200329"/>
          </a:xfrm>
          <a:prstGeom prst="rect">
            <a:avLst/>
          </a:prstGeom>
          <a:noFill/>
        </p:spPr>
        <p:txBody>
          <a:bodyPr wrap="square" rtlCol="0">
            <a:spAutoFit/>
          </a:bodyPr>
          <a:lstStyle/>
          <a:p>
            <a:r>
              <a:rPr lang="en-AU" dirty="0"/>
              <a:t>Once loaded, you can just run the file by pressing the ‘lightning’ icon</a:t>
            </a:r>
          </a:p>
        </p:txBody>
      </p:sp>
      <p:sp>
        <p:nvSpPr>
          <p:cNvPr id="6" name="Oval 5">
            <a:extLst>
              <a:ext uri="{FF2B5EF4-FFF2-40B4-BE49-F238E27FC236}">
                <a16:creationId xmlns:a16="http://schemas.microsoft.com/office/drawing/2014/main" id="{4C978351-0353-4768-BE81-0472ED4EC6CA}"/>
              </a:ext>
            </a:extLst>
          </p:cNvPr>
          <p:cNvSpPr/>
          <p:nvPr/>
        </p:nvSpPr>
        <p:spPr>
          <a:xfrm>
            <a:off x="3152280" y="2393656"/>
            <a:ext cx="187820" cy="21313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7" name="Straight Arrow Connector 6">
            <a:extLst>
              <a:ext uri="{FF2B5EF4-FFF2-40B4-BE49-F238E27FC236}">
                <a16:creationId xmlns:a16="http://schemas.microsoft.com/office/drawing/2014/main" id="{9B7E4ABA-8585-44DC-A812-56D5FF0590DC}"/>
              </a:ext>
            </a:extLst>
          </p:cNvPr>
          <p:cNvCxnSpPr>
            <a:cxnSpLocks/>
            <a:endCxn id="6" idx="5"/>
          </p:cNvCxnSpPr>
          <p:nvPr/>
        </p:nvCxnSpPr>
        <p:spPr>
          <a:xfrm flipH="1" flipV="1">
            <a:off x="3324132" y="2575579"/>
            <a:ext cx="1153570" cy="73827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9963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8AAB6-F960-4693-A54A-DF70358919AC}"/>
              </a:ext>
            </a:extLst>
          </p:cNvPr>
          <p:cNvSpPr>
            <a:spLocks noGrp="1"/>
          </p:cNvSpPr>
          <p:nvPr>
            <p:ph type="title"/>
          </p:nvPr>
        </p:nvSpPr>
        <p:spPr/>
        <p:txBody>
          <a:bodyPr/>
          <a:lstStyle/>
          <a:p>
            <a:r>
              <a:rPr lang="en-AU" dirty="0"/>
              <a:t>What do you have to do?</a:t>
            </a:r>
          </a:p>
        </p:txBody>
      </p:sp>
      <p:sp>
        <p:nvSpPr>
          <p:cNvPr id="3" name="Content Placeholder 2">
            <a:extLst>
              <a:ext uri="{FF2B5EF4-FFF2-40B4-BE49-F238E27FC236}">
                <a16:creationId xmlns:a16="http://schemas.microsoft.com/office/drawing/2014/main" id="{4060B2E0-D669-4168-A79B-3A5CA9F08822}"/>
              </a:ext>
            </a:extLst>
          </p:cNvPr>
          <p:cNvSpPr>
            <a:spLocks noGrp="1"/>
          </p:cNvSpPr>
          <p:nvPr>
            <p:ph idx="1"/>
          </p:nvPr>
        </p:nvSpPr>
        <p:spPr/>
        <p:txBody>
          <a:bodyPr>
            <a:normAutofit fontScale="92500" lnSpcReduction="10000"/>
          </a:bodyPr>
          <a:lstStyle/>
          <a:p>
            <a:pPr marL="457200" indent="-457200">
              <a:buAutoNum type="arabicPeriod"/>
            </a:pPr>
            <a:r>
              <a:rPr lang="en-AU" dirty="0"/>
              <a:t>Complete the database handling functions in ‘database.py’ (10 tasks)</a:t>
            </a:r>
          </a:p>
          <a:p>
            <a:pPr marL="457200" indent="-457200">
              <a:buAutoNum type="arabicPeriod"/>
            </a:pPr>
            <a:r>
              <a:rPr lang="en-AU" dirty="0"/>
              <a:t>Complete the route handing functions in ‘routes.py’ (4 tasks corresponding to 4 of the database handling tasks)</a:t>
            </a:r>
          </a:p>
          <a:p>
            <a:pPr marL="457200" indent="-457200">
              <a:buAutoNum type="arabicPeriod"/>
            </a:pPr>
            <a:r>
              <a:rPr lang="en-AU" dirty="0"/>
              <a:t>Complete the template displays in ‘templates/*.html’ (4 tasks corresponding to the route handing tasks)</a:t>
            </a:r>
          </a:p>
          <a:p>
            <a:pPr marL="457200" indent="-457200">
              <a:buAutoNum type="arabicPeriod"/>
            </a:pPr>
            <a:endParaRPr lang="en-AU" dirty="0"/>
          </a:p>
          <a:p>
            <a:pPr marL="0" indent="0">
              <a:buNone/>
            </a:pPr>
            <a:r>
              <a:rPr lang="en-AU" dirty="0"/>
              <a:t>If you complete just the 10 tasks for 1), you can get up to 5/10</a:t>
            </a:r>
          </a:p>
          <a:p>
            <a:pPr marL="0" indent="0">
              <a:buNone/>
            </a:pPr>
            <a:r>
              <a:rPr lang="en-AU" dirty="0"/>
              <a:t>If you complete all 18 tasks, you can get up to 8/10</a:t>
            </a:r>
          </a:p>
          <a:p>
            <a:pPr marL="0" indent="0">
              <a:buNone/>
            </a:pPr>
            <a:r>
              <a:rPr lang="en-AU" dirty="0"/>
              <a:t>To get the addition 2 marks, you must implement a new functionality, this will involve ALL of the following:</a:t>
            </a:r>
          </a:p>
          <a:p>
            <a:pPr marL="857250" lvl="1" indent="-457200">
              <a:buFont typeface="+mj-lt"/>
              <a:buAutoNum type="alphaUcPeriod"/>
            </a:pPr>
            <a:r>
              <a:rPr lang="en-AU" dirty="0"/>
              <a:t>Create a new function in ‘database.py’</a:t>
            </a:r>
          </a:p>
          <a:p>
            <a:pPr marL="857250" lvl="1" indent="-457200">
              <a:buFont typeface="+mj-lt"/>
              <a:buAutoNum type="alphaUcPeriod"/>
            </a:pPr>
            <a:r>
              <a:rPr lang="en-AU" dirty="0"/>
              <a:t>Create a new function in ‘routes.py’</a:t>
            </a:r>
          </a:p>
          <a:p>
            <a:pPr marL="857250" lvl="1" indent="-457200">
              <a:buFont typeface="+mj-lt"/>
              <a:buAutoNum type="alphaUcPeriod"/>
            </a:pPr>
            <a:r>
              <a:rPr lang="en-AU" dirty="0"/>
              <a:t>Create a new template in ‘templates/*.html’</a:t>
            </a:r>
          </a:p>
          <a:p>
            <a:pPr marL="857250" lvl="1" indent="-457200">
              <a:buFont typeface="+mj-lt"/>
              <a:buAutoNum type="alphaUcPeriod"/>
            </a:pPr>
            <a:r>
              <a:rPr lang="en-AU" dirty="0"/>
              <a:t>Add the appropriate menu items in ‘templates/top.html’</a:t>
            </a:r>
          </a:p>
        </p:txBody>
      </p:sp>
    </p:spTree>
    <p:extLst>
      <p:ext uri="{BB962C8B-B14F-4D97-AF65-F5344CB8AC3E}">
        <p14:creationId xmlns:p14="http://schemas.microsoft.com/office/powerpoint/2010/main" val="35700325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text on a white background&#10;&#10;Description automatically generated">
            <a:extLst>
              <a:ext uri="{FF2B5EF4-FFF2-40B4-BE49-F238E27FC236}">
                <a16:creationId xmlns:a16="http://schemas.microsoft.com/office/drawing/2014/main" id="{D41F5D90-C5B6-4722-A97D-2D01E6311C52}"/>
              </a:ext>
            </a:extLst>
          </p:cNvPr>
          <p:cNvPicPr>
            <a:picLocks noGrp="1" noChangeAspect="1"/>
          </p:cNvPicPr>
          <p:nvPr>
            <p:ph idx="1"/>
          </p:nvPr>
        </p:nvPicPr>
        <p:blipFill>
          <a:blip r:embed="rId2"/>
          <a:stretch>
            <a:fillRect/>
          </a:stretch>
        </p:blipFill>
        <p:spPr>
          <a:xfrm>
            <a:off x="783923" y="126304"/>
            <a:ext cx="7743768" cy="6605392"/>
          </a:xfrm>
        </p:spPr>
      </p:pic>
    </p:spTree>
    <p:extLst>
      <p:ext uri="{BB962C8B-B14F-4D97-AF65-F5344CB8AC3E}">
        <p14:creationId xmlns:p14="http://schemas.microsoft.com/office/powerpoint/2010/main" val="3369125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56666-A816-4D95-AC84-AEDAB919B915}"/>
              </a:ext>
            </a:extLst>
          </p:cNvPr>
          <p:cNvSpPr>
            <a:spLocks noGrp="1"/>
          </p:cNvSpPr>
          <p:nvPr>
            <p:ph type="title"/>
          </p:nvPr>
        </p:nvSpPr>
        <p:spPr/>
        <p:txBody>
          <a:bodyPr/>
          <a:lstStyle/>
          <a:p>
            <a:r>
              <a:rPr lang="en-AU" dirty="0"/>
              <a:t>What it looks like</a:t>
            </a:r>
          </a:p>
        </p:txBody>
      </p:sp>
      <p:pic>
        <p:nvPicPr>
          <p:cNvPr id="4" name="Content Placeholder 3">
            <a:extLst>
              <a:ext uri="{FF2B5EF4-FFF2-40B4-BE49-F238E27FC236}">
                <a16:creationId xmlns:a16="http://schemas.microsoft.com/office/drawing/2014/main" id="{CB4CBD94-0DA3-4833-A35A-C95ACC3D1DF7}"/>
              </a:ext>
            </a:extLst>
          </p:cNvPr>
          <p:cNvPicPr>
            <a:picLocks noGrp="1" noChangeAspect="1"/>
          </p:cNvPicPr>
          <p:nvPr>
            <p:ph idx="1"/>
          </p:nvPr>
        </p:nvPicPr>
        <p:blipFill>
          <a:blip r:embed="rId2"/>
          <a:stretch>
            <a:fillRect/>
          </a:stretch>
        </p:blipFill>
        <p:spPr>
          <a:xfrm>
            <a:off x="398478" y="1212222"/>
            <a:ext cx="3015842" cy="1505811"/>
          </a:xfrm>
          <a:prstGeom prst="rect">
            <a:avLst/>
          </a:prstGeom>
        </p:spPr>
      </p:pic>
      <p:pic>
        <p:nvPicPr>
          <p:cNvPr id="5" name="Picture 4">
            <a:extLst>
              <a:ext uri="{FF2B5EF4-FFF2-40B4-BE49-F238E27FC236}">
                <a16:creationId xmlns:a16="http://schemas.microsoft.com/office/drawing/2014/main" id="{37C47EF0-F713-4BF7-AB95-99B0C1E22F82}"/>
              </a:ext>
            </a:extLst>
          </p:cNvPr>
          <p:cNvPicPr>
            <a:picLocks noChangeAspect="1"/>
          </p:cNvPicPr>
          <p:nvPr/>
        </p:nvPicPr>
        <p:blipFill>
          <a:blip r:embed="rId3"/>
          <a:stretch>
            <a:fillRect/>
          </a:stretch>
        </p:blipFill>
        <p:spPr>
          <a:xfrm>
            <a:off x="325513" y="2795461"/>
            <a:ext cx="3519782" cy="2070154"/>
          </a:xfrm>
          <a:prstGeom prst="rect">
            <a:avLst/>
          </a:prstGeom>
        </p:spPr>
      </p:pic>
      <p:pic>
        <p:nvPicPr>
          <p:cNvPr id="6" name="Picture 5">
            <a:extLst>
              <a:ext uri="{FF2B5EF4-FFF2-40B4-BE49-F238E27FC236}">
                <a16:creationId xmlns:a16="http://schemas.microsoft.com/office/drawing/2014/main" id="{562BA408-0A7F-4929-8DCA-112930E628F6}"/>
              </a:ext>
            </a:extLst>
          </p:cNvPr>
          <p:cNvPicPr>
            <a:picLocks noChangeAspect="1"/>
          </p:cNvPicPr>
          <p:nvPr/>
        </p:nvPicPr>
        <p:blipFill>
          <a:blip r:embed="rId4"/>
          <a:stretch>
            <a:fillRect/>
          </a:stretch>
        </p:blipFill>
        <p:spPr>
          <a:xfrm>
            <a:off x="3904017" y="1090570"/>
            <a:ext cx="5112589" cy="3074360"/>
          </a:xfrm>
          <a:prstGeom prst="rect">
            <a:avLst/>
          </a:prstGeom>
        </p:spPr>
      </p:pic>
    </p:spTree>
    <p:extLst>
      <p:ext uri="{BB962C8B-B14F-4D97-AF65-F5344CB8AC3E}">
        <p14:creationId xmlns:p14="http://schemas.microsoft.com/office/powerpoint/2010/main" val="5351153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D5A88-0E7D-4573-B364-506B551A578F}"/>
              </a:ext>
            </a:extLst>
          </p:cNvPr>
          <p:cNvSpPr>
            <a:spLocks noGrp="1"/>
          </p:cNvSpPr>
          <p:nvPr>
            <p:ph type="title"/>
          </p:nvPr>
        </p:nvSpPr>
        <p:spPr/>
        <p:txBody>
          <a:bodyPr/>
          <a:lstStyle/>
          <a:p>
            <a:r>
              <a:rPr lang="en-AU" dirty="0"/>
              <a:t>Specific Tasks – Database Tasks in ‘database.py’</a:t>
            </a:r>
          </a:p>
        </p:txBody>
      </p:sp>
      <p:sp>
        <p:nvSpPr>
          <p:cNvPr id="3" name="Content Placeholder 2">
            <a:extLst>
              <a:ext uri="{FF2B5EF4-FFF2-40B4-BE49-F238E27FC236}">
                <a16:creationId xmlns:a16="http://schemas.microsoft.com/office/drawing/2014/main" id="{8F3E62C0-B365-483D-BA68-31BDB764DFD6}"/>
              </a:ext>
            </a:extLst>
          </p:cNvPr>
          <p:cNvSpPr>
            <a:spLocks noGrp="1"/>
          </p:cNvSpPr>
          <p:nvPr>
            <p:ph idx="1"/>
          </p:nvPr>
        </p:nvSpPr>
        <p:spPr/>
        <p:txBody>
          <a:bodyPr>
            <a:normAutofit fontScale="92500" lnSpcReduction="10000"/>
          </a:bodyPr>
          <a:lstStyle/>
          <a:p>
            <a:pPr marL="457200" indent="-457200">
              <a:buFont typeface="+mj-lt"/>
              <a:buAutoNum type="arabicPeriod"/>
            </a:pPr>
            <a:r>
              <a:rPr lang="en-AU" dirty="0"/>
              <a:t>Write SQL for getting/checking all relevant details needed to log a user into the system\be</a:t>
            </a:r>
          </a:p>
          <a:p>
            <a:pPr marL="457200" indent="-457200">
              <a:buFont typeface="+mj-lt"/>
              <a:buAutoNum type="arabicPeriod"/>
            </a:pPr>
            <a:r>
              <a:rPr lang="en-AU" dirty="0"/>
              <a:t>Write SQL for getting all relevant details for a single song</a:t>
            </a:r>
          </a:p>
          <a:p>
            <a:pPr marL="457200" indent="-457200">
              <a:buFont typeface="+mj-lt"/>
              <a:buAutoNum type="arabicPeriod"/>
            </a:pPr>
            <a:r>
              <a:rPr lang="en-AU" dirty="0"/>
              <a:t>Write SQL for getting Wall relevant details for all TV Shows along with their episode counts</a:t>
            </a:r>
          </a:p>
          <a:p>
            <a:pPr marL="457200" indent="-457200">
              <a:buFont typeface="+mj-lt"/>
              <a:buAutoNum type="arabicPeriod"/>
            </a:pPr>
            <a:r>
              <a:rPr lang="en-AU" dirty="0"/>
              <a:t>Write SQL for getting all relevant details for a single TV Show and it’s episodes</a:t>
            </a:r>
          </a:p>
          <a:p>
            <a:pPr marL="457200" indent="-457200">
              <a:buFont typeface="+mj-lt"/>
              <a:buAutoNum type="arabicPeriod"/>
            </a:pPr>
            <a:r>
              <a:rPr lang="en-AU" dirty="0"/>
              <a:t>Write SQL for getting all songs in an Album and their artists</a:t>
            </a:r>
          </a:p>
          <a:p>
            <a:pPr marL="457200" indent="-457200">
              <a:buFont typeface="+mj-lt"/>
              <a:buAutoNum type="arabicPeriod"/>
            </a:pPr>
            <a:r>
              <a:rPr lang="en-AU" dirty="0"/>
              <a:t>Write SQL for getting all genres in an Album</a:t>
            </a:r>
          </a:p>
          <a:p>
            <a:pPr marL="457200" indent="-457200">
              <a:buFont typeface="+mj-lt"/>
              <a:buAutoNum type="arabicPeriod"/>
            </a:pPr>
            <a:r>
              <a:rPr lang="en-AU" dirty="0"/>
              <a:t>Write SQL for getting all relevant details for a single podcast episode</a:t>
            </a:r>
          </a:p>
          <a:p>
            <a:pPr marL="457200" indent="-457200">
              <a:buFont typeface="+mj-lt"/>
              <a:buAutoNum type="arabicPeriod"/>
            </a:pPr>
            <a:r>
              <a:rPr lang="en-AU" dirty="0"/>
              <a:t>Write SQL for getting all relevant details for a Podcast entity</a:t>
            </a:r>
          </a:p>
          <a:p>
            <a:pPr marL="457200" indent="-457200">
              <a:buFont typeface="+mj-lt"/>
              <a:buAutoNum type="arabicPeriod"/>
            </a:pPr>
            <a:r>
              <a:rPr lang="en-AU" dirty="0"/>
              <a:t>Write SQL for ensuring a proper insert of a new Song</a:t>
            </a:r>
          </a:p>
          <a:p>
            <a:pPr marL="457200" indent="-457200">
              <a:buFont typeface="+mj-lt"/>
              <a:buAutoNum type="arabicPeriod"/>
            </a:pPr>
            <a:r>
              <a:rPr lang="en-AU" dirty="0"/>
              <a:t>Write SQL for getting all relevant details for searching through all Movies</a:t>
            </a:r>
          </a:p>
          <a:p>
            <a:pPr marL="457200" indent="-457200">
              <a:buFont typeface="+mj-lt"/>
              <a:buAutoNum type="arabicPeriod"/>
            </a:pPr>
            <a:endParaRPr lang="en-AU" dirty="0"/>
          </a:p>
        </p:txBody>
      </p:sp>
    </p:spTree>
    <p:extLst>
      <p:ext uri="{BB962C8B-B14F-4D97-AF65-F5344CB8AC3E}">
        <p14:creationId xmlns:p14="http://schemas.microsoft.com/office/powerpoint/2010/main" val="2879371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0AE7D-DCEB-4ACE-8958-787F9C6D4811}"/>
              </a:ext>
            </a:extLst>
          </p:cNvPr>
          <p:cNvSpPr>
            <a:spLocks noGrp="1"/>
          </p:cNvSpPr>
          <p:nvPr>
            <p:ph type="title"/>
          </p:nvPr>
        </p:nvSpPr>
        <p:spPr/>
        <p:txBody>
          <a:bodyPr/>
          <a:lstStyle/>
          <a:p>
            <a:r>
              <a:rPr lang="en-AU" dirty="0"/>
              <a:t>Specific Tasks – ‘routes.py’ Data handling</a:t>
            </a:r>
          </a:p>
        </p:txBody>
      </p:sp>
      <p:sp>
        <p:nvSpPr>
          <p:cNvPr id="3" name="Content Placeholder 2">
            <a:extLst>
              <a:ext uri="{FF2B5EF4-FFF2-40B4-BE49-F238E27FC236}">
                <a16:creationId xmlns:a16="http://schemas.microsoft.com/office/drawing/2014/main" id="{770B7BC8-41E6-4630-8A67-98C2166C45FF}"/>
              </a:ext>
            </a:extLst>
          </p:cNvPr>
          <p:cNvSpPr>
            <a:spLocks noGrp="1"/>
          </p:cNvSpPr>
          <p:nvPr>
            <p:ph idx="1"/>
          </p:nvPr>
        </p:nvSpPr>
        <p:spPr/>
        <p:txBody>
          <a:bodyPr/>
          <a:lstStyle/>
          <a:p>
            <a:pPr marL="457200" indent="-457200">
              <a:buFont typeface="+mj-lt"/>
              <a:buAutoNum type="arabicPeriod"/>
            </a:pPr>
            <a:r>
              <a:rPr lang="en-AU" dirty="0"/>
              <a:t>Handle data connections for a single podcast episode</a:t>
            </a:r>
          </a:p>
          <a:p>
            <a:pPr marL="457200" indent="-457200">
              <a:buFont typeface="+mj-lt"/>
              <a:buAutoNum type="arabicPeriod"/>
            </a:pPr>
            <a:r>
              <a:rPr lang="en-AU" dirty="0"/>
              <a:t>Handle data connections for a Podcast entity</a:t>
            </a:r>
          </a:p>
          <a:p>
            <a:pPr marL="457200" indent="-457200">
              <a:buFont typeface="+mj-lt"/>
              <a:buAutoNum type="arabicPeriod"/>
            </a:pPr>
            <a:r>
              <a:rPr lang="en-AU" dirty="0"/>
              <a:t>Handle data connections for adding a new Song</a:t>
            </a:r>
          </a:p>
          <a:p>
            <a:pPr marL="457200" indent="-457200">
              <a:buFont typeface="+mj-lt"/>
              <a:buAutoNum type="arabicPeriod"/>
            </a:pPr>
            <a:r>
              <a:rPr lang="en-AU" dirty="0"/>
              <a:t>Handle data connections for searching through all Movies</a:t>
            </a:r>
          </a:p>
        </p:txBody>
      </p:sp>
    </p:spTree>
    <p:extLst>
      <p:ext uri="{BB962C8B-B14F-4D97-AF65-F5344CB8AC3E}">
        <p14:creationId xmlns:p14="http://schemas.microsoft.com/office/powerpoint/2010/main" val="114016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4EA97-5995-43CD-80F5-7B129A9FA809}"/>
              </a:ext>
            </a:extLst>
          </p:cNvPr>
          <p:cNvSpPr>
            <a:spLocks noGrp="1"/>
          </p:cNvSpPr>
          <p:nvPr>
            <p:ph type="title"/>
          </p:nvPr>
        </p:nvSpPr>
        <p:spPr/>
        <p:txBody>
          <a:bodyPr/>
          <a:lstStyle/>
          <a:p>
            <a:r>
              <a:rPr lang="en-AU" dirty="0"/>
              <a:t>Specific Tasks – ‘Templates/*.html’ Data Rendering</a:t>
            </a:r>
          </a:p>
        </p:txBody>
      </p:sp>
      <p:sp>
        <p:nvSpPr>
          <p:cNvPr id="3" name="Content Placeholder 2">
            <a:extLst>
              <a:ext uri="{FF2B5EF4-FFF2-40B4-BE49-F238E27FC236}">
                <a16:creationId xmlns:a16="http://schemas.microsoft.com/office/drawing/2014/main" id="{8B240655-C9D3-4773-8CDD-1F5B382604BF}"/>
              </a:ext>
            </a:extLst>
          </p:cNvPr>
          <p:cNvSpPr>
            <a:spLocks noGrp="1"/>
          </p:cNvSpPr>
          <p:nvPr>
            <p:ph idx="1"/>
          </p:nvPr>
        </p:nvSpPr>
        <p:spPr/>
        <p:txBody>
          <a:bodyPr/>
          <a:lstStyle/>
          <a:p>
            <a:pPr marL="457200" indent="-457200">
              <a:buFont typeface="+mj-lt"/>
              <a:buAutoNum type="arabicPeriod"/>
            </a:pPr>
            <a:r>
              <a:rPr lang="en-AU" dirty="0"/>
              <a:t>Handle display/rendering for a single podcast episode</a:t>
            </a:r>
          </a:p>
          <a:p>
            <a:pPr marL="457200" indent="-457200">
              <a:buFont typeface="+mj-lt"/>
              <a:buAutoNum type="arabicPeriod"/>
            </a:pPr>
            <a:r>
              <a:rPr lang="en-AU" dirty="0"/>
              <a:t>Handle display/rendering for a Podcast entity</a:t>
            </a:r>
          </a:p>
          <a:p>
            <a:pPr marL="457200" indent="-457200">
              <a:buFont typeface="+mj-lt"/>
              <a:buAutoNum type="arabicPeriod"/>
            </a:pPr>
            <a:r>
              <a:rPr lang="en-AU" dirty="0"/>
              <a:t>Handle display/rendering for adding a new Song</a:t>
            </a:r>
          </a:p>
          <a:p>
            <a:pPr marL="457200" indent="-457200">
              <a:buFont typeface="+mj-lt"/>
              <a:buAutoNum type="arabicPeriod"/>
            </a:pPr>
            <a:r>
              <a:rPr lang="en-AU" dirty="0"/>
              <a:t>Handle display/rending for searching for a Movie</a:t>
            </a:r>
          </a:p>
          <a:p>
            <a:pPr marL="457200" indent="-457200">
              <a:buFont typeface="+mj-lt"/>
              <a:buAutoNum type="arabicPeriod"/>
            </a:pPr>
            <a:endParaRPr lang="en-AU" dirty="0"/>
          </a:p>
        </p:txBody>
      </p:sp>
    </p:spTree>
    <p:extLst>
      <p:ext uri="{BB962C8B-B14F-4D97-AF65-F5344CB8AC3E}">
        <p14:creationId xmlns:p14="http://schemas.microsoft.com/office/powerpoint/2010/main" val="384973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4AB1E-6442-40B1-B22B-BD05A815E78A}"/>
              </a:ext>
            </a:extLst>
          </p:cNvPr>
          <p:cNvSpPr>
            <a:spLocks noGrp="1"/>
          </p:cNvSpPr>
          <p:nvPr>
            <p:ph type="title"/>
          </p:nvPr>
        </p:nvSpPr>
        <p:spPr/>
        <p:txBody>
          <a:bodyPr/>
          <a:lstStyle/>
          <a:p>
            <a:r>
              <a:rPr lang="en-AU" dirty="0"/>
              <a:t>Recommendations for the extension portion</a:t>
            </a:r>
          </a:p>
        </p:txBody>
      </p:sp>
      <p:sp>
        <p:nvSpPr>
          <p:cNvPr id="3" name="Content Placeholder 2">
            <a:extLst>
              <a:ext uri="{FF2B5EF4-FFF2-40B4-BE49-F238E27FC236}">
                <a16:creationId xmlns:a16="http://schemas.microsoft.com/office/drawing/2014/main" id="{2287D36F-6343-42C8-8111-AAA5A9AD2ACB}"/>
              </a:ext>
            </a:extLst>
          </p:cNvPr>
          <p:cNvSpPr>
            <a:spLocks noGrp="1"/>
          </p:cNvSpPr>
          <p:nvPr>
            <p:ph idx="1"/>
          </p:nvPr>
        </p:nvSpPr>
        <p:spPr/>
        <p:txBody>
          <a:bodyPr/>
          <a:lstStyle/>
          <a:p>
            <a:pPr marL="457200" indent="-457200">
              <a:buFont typeface="+mj-lt"/>
              <a:buAutoNum type="arabicPeriod"/>
            </a:pPr>
            <a:r>
              <a:rPr lang="en-AU" dirty="0"/>
              <a:t>User Management</a:t>
            </a:r>
          </a:p>
          <a:p>
            <a:pPr marL="857250" lvl="1" indent="-457200">
              <a:buFont typeface="+mj-lt"/>
              <a:buAutoNum type="alphaLcPeriod"/>
            </a:pPr>
            <a:r>
              <a:rPr lang="en-AU" dirty="0"/>
              <a:t>Updating password / adding a new user / new contact details</a:t>
            </a:r>
          </a:p>
          <a:p>
            <a:pPr marL="457200" indent="-457200">
              <a:buFont typeface="+mj-lt"/>
              <a:buAutoNum type="arabicPeriod"/>
            </a:pPr>
            <a:r>
              <a:rPr lang="en-AU" dirty="0"/>
              <a:t>New Search Functionality</a:t>
            </a:r>
          </a:p>
          <a:p>
            <a:pPr marL="457200" indent="-457200">
              <a:buFont typeface="+mj-lt"/>
              <a:buAutoNum type="arabicPeriod"/>
            </a:pPr>
            <a:r>
              <a:rPr lang="en-AU" dirty="0"/>
              <a:t>Find Related content (particularly using </a:t>
            </a:r>
            <a:r>
              <a:rPr lang="en-AU"/>
              <a:t>Genres)</a:t>
            </a:r>
            <a:endParaRPr lang="en-AU" dirty="0"/>
          </a:p>
          <a:p>
            <a:pPr marL="0" indent="0">
              <a:buNone/>
            </a:pPr>
            <a:endParaRPr lang="en-AU" dirty="0"/>
          </a:p>
          <a:p>
            <a:pPr marL="0" indent="0">
              <a:buNone/>
            </a:pPr>
            <a:r>
              <a:rPr lang="en-AU" dirty="0"/>
              <a:t>Advanced:</a:t>
            </a:r>
          </a:p>
          <a:p>
            <a:pPr marL="457200" indent="-457200">
              <a:buFont typeface="+mj-lt"/>
              <a:buAutoNum type="arabicPeriod"/>
            </a:pPr>
            <a:r>
              <a:rPr lang="en-AU" dirty="0"/>
              <a:t>Implementing Fuzzy search</a:t>
            </a:r>
          </a:p>
          <a:p>
            <a:pPr marL="457200" indent="-457200">
              <a:buFont typeface="+mj-lt"/>
              <a:buAutoNum type="arabicPeriod"/>
            </a:pPr>
            <a:r>
              <a:rPr lang="en-AU" dirty="0"/>
              <a:t>Integrating a web-player to actually play content</a:t>
            </a:r>
          </a:p>
        </p:txBody>
      </p:sp>
    </p:spTree>
    <p:extLst>
      <p:ext uri="{BB962C8B-B14F-4D97-AF65-F5344CB8AC3E}">
        <p14:creationId xmlns:p14="http://schemas.microsoft.com/office/powerpoint/2010/main" val="3905261952"/>
      </p:ext>
    </p:extLst>
  </p:cSld>
  <p:clrMapOvr>
    <a:masterClrMapping/>
  </p:clrMapOvr>
</p:sld>
</file>

<file path=ppt/theme/theme1.xml><?xml version="1.0" encoding="utf-8"?>
<a:theme xmlns:a="http://schemas.openxmlformats.org/drawingml/2006/main" name="PPT-template-standard_August15">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werPointPresentationTemplate_201606" id="{B1AEDF3F-5E37-4D06-A570-FCA3870AF334}" vid="{511B78DA-18E6-491D-979D-E0DC7FD3A9B5}"/>
    </a:ext>
  </a:extLst>
</a:theme>
</file>

<file path=docProps/app.xml><?xml version="1.0" encoding="utf-8"?>
<Properties xmlns="http://schemas.openxmlformats.org/officeDocument/2006/extended-properties" xmlns:vt="http://schemas.openxmlformats.org/officeDocument/2006/docPropsVTypes">
  <Template>USyd_Standard</Template>
  <TotalTime>2810</TotalTime>
  <Words>1034</Words>
  <Application>Microsoft Office PowerPoint</Application>
  <PresentationFormat>On-screen Show (4:3)</PresentationFormat>
  <Paragraphs>139</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ＭＳ Ｐゴシック</vt:lpstr>
      <vt:lpstr>Arial</vt:lpstr>
      <vt:lpstr>Lucida Grande</vt:lpstr>
      <vt:lpstr>Tw Cen MT</vt:lpstr>
      <vt:lpstr>PPT-template-standard_August15</vt:lpstr>
      <vt:lpstr>Assignment 03 Helper slides </vt:lpstr>
      <vt:lpstr>How does the system work?</vt:lpstr>
      <vt:lpstr>What do you have to do?</vt:lpstr>
      <vt:lpstr>PowerPoint Presentation</vt:lpstr>
      <vt:lpstr>What it looks like</vt:lpstr>
      <vt:lpstr>Specific Tasks – Database Tasks in ‘database.py’</vt:lpstr>
      <vt:lpstr>Specific Tasks – ‘routes.py’ Data handling</vt:lpstr>
      <vt:lpstr>Specific Tasks – ‘Templates/*.html’ Data Rendering</vt:lpstr>
      <vt:lpstr>Recommendations for the extension portion</vt:lpstr>
      <vt:lpstr>Where can I find more help?</vt:lpstr>
      <vt:lpstr>How to set-up</vt:lpstr>
      <vt:lpstr>Thanks for the info but how do I even start?!</vt:lpstr>
      <vt:lpstr>Starting …</vt:lpstr>
      <vt:lpstr>Oh no, we just have errors!</vt:lpstr>
      <vt:lpstr>… And that’s Logging in Finished! </vt:lpstr>
      <vt:lpstr>1. Connecting to Postgres using PgAdmin 4</vt:lpstr>
      <vt:lpstr>1. Connecting to Postgres using PgAdmin 4</vt:lpstr>
      <vt:lpstr>1. Connecting to Postgres using PgAdmin 4</vt:lpstr>
      <vt:lpstr>1. Connecting to Postgres using PgAdmin III</vt:lpstr>
      <vt:lpstr>1. Connecting to Postgres using PgAdmin III/4</vt:lpstr>
      <vt:lpstr>1. Running queries using PgAdmin 4</vt:lpstr>
      <vt:lpstr>1. Running Queries – Pg Admin4</vt:lpstr>
      <vt:lpstr>Files to Load</vt:lpstr>
      <vt:lpstr>1. Running Queries – pgAdmin4</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Presentation sub-title </dc:title>
  <dc:creator>Harshana Randeni</dc:creator>
  <cp:lastModifiedBy>Sidath Harshana Randeni Kadupitige</cp:lastModifiedBy>
  <cp:revision>29</cp:revision>
  <cp:lastPrinted>2015-06-26T01:12:18Z</cp:lastPrinted>
  <dcterms:created xsi:type="dcterms:W3CDTF">2019-10-15T02:26:36Z</dcterms:created>
  <dcterms:modified xsi:type="dcterms:W3CDTF">2019-10-17T23:08:13Z</dcterms:modified>
</cp:coreProperties>
</file>